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Merriweather" charset="1" panose="00000500000000000000"/>
      <p:regular r:id="rId27"/>
    </p:embeddedFont>
    <p:embeddedFont>
      <p:font typeface="Merriweather Bold" charset="1" panose="000008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notesMasters/notesMaster1.xml" Type="http://schemas.openxmlformats.org/officeDocument/2006/relationships/notesMaster"/><Relationship Id="rId25" Target="theme/theme2.xml" Type="http://schemas.openxmlformats.org/officeDocument/2006/relationships/theme"/><Relationship Id="rId26" Target="notesSlides/notesSlide1.xml" Type="http://schemas.openxmlformats.org/officeDocument/2006/relationships/notes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notesSlides/notesSlide2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3.xml" Type="http://schemas.openxmlformats.org/officeDocument/2006/relationships/notesSlide"/><Relationship Id="rId31" Target="notesSlides/notesSlide4.xml" Type="http://schemas.openxmlformats.org/officeDocument/2006/relationships/notesSlide"/><Relationship Id="rId32" Target="notesSlides/notesSlide5.xml" Type="http://schemas.openxmlformats.org/officeDocument/2006/relationships/notesSlide"/><Relationship Id="rId33" Target="notesSlides/notesSlide6.xml" Type="http://schemas.openxmlformats.org/officeDocument/2006/relationships/notesSlide"/><Relationship Id="rId34" Target="notesSlides/notesSlide7.xml" Type="http://schemas.openxmlformats.org/officeDocument/2006/relationships/notesSlide"/><Relationship Id="rId35" Target="notesSlides/notesSlide8.xml" Type="http://schemas.openxmlformats.org/officeDocument/2006/relationships/notesSlide"/><Relationship Id="rId36" Target="notesSlides/notesSlide9.xml" Type="http://schemas.openxmlformats.org/officeDocument/2006/relationships/notesSlide"/><Relationship Id="rId37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8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Relationship Id="rId6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21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../media/image24.png" Type="http://schemas.openxmlformats.org/officeDocument/2006/relationships/image"/><Relationship Id="rId8" Target="../media/image2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3.png" Type="http://schemas.openxmlformats.org/officeDocument/2006/relationships/image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29.png" Type="http://schemas.openxmlformats.org/officeDocument/2006/relationships/image"/><Relationship Id="rId7" Target="../media/image30.svg" Type="http://schemas.openxmlformats.org/officeDocument/2006/relationships/image"/><Relationship Id="rId8" Target="../media/image31.png" Type="http://schemas.openxmlformats.org/officeDocument/2006/relationships/image"/><Relationship Id="rId9" Target="../media/image3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Relationship Id="rId3" Target="../media/image36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3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6.svg" Type="http://schemas.openxmlformats.org/officeDocument/2006/relationships/image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Relationship Id="rId7" Target="../media/image13.png" Type="http://schemas.openxmlformats.org/officeDocument/2006/relationships/image"/><Relationship Id="rId8" Target="../media/image14.sv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6049019" y="9686925"/>
            <a:ext cx="2153256" cy="514350"/>
            <a:chOff x="0" y="0"/>
            <a:chExt cx="2871008" cy="685800"/>
          </a:xfrm>
        </p:grpSpPr>
        <p:sp>
          <p:nvSpPr>
            <p:cNvPr name="Freeform 7" id="7" descr="preencoded.png">
              <a:hlinkClick r:id="rId4" tooltip="https://gamma.app/?utm_source=made-with-gamma"/>
            </p:cNvPr>
            <p:cNvSpPr/>
            <p:nvPr/>
          </p:nvSpPr>
          <p:spPr>
            <a:xfrm flipH="false" flipV="false" rot="0">
              <a:off x="0" y="0"/>
              <a:ext cx="2870962" cy="685800"/>
            </a:xfrm>
            <a:custGeom>
              <a:avLst/>
              <a:gdLst/>
              <a:ahLst/>
              <a:cxnLst/>
              <a:rect r="r" b="b" t="t" l="l"/>
              <a:pathLst>
                <a:path h="685800" w="2870962">
                  <a:moveTo>
                    <a:pt x="0" y="0"/>
                  </a:moveTo>
                  <a:lnTo>
                    <a:pt x="2870962" y="0"/>
                  </a:lnTo>
                  <a:lnTo>
                    <a:pt x="2870962" y="685800"/>
                  </a:lnTo>
                  <a:lnTo>
                    <a:pt x="0" y="685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1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79748" y="2523530"/>
            <a:ext cx="9270504" cy="292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62"/>
              </a:lnSpc>
            </a:pPr>
            <a:r>
              <a:rPr lang="en-US" sz="606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NeuroFleetX – AI Driven Urban Mobility Optimization System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9748" y="5811888"/>
            <a:ext cx="9270504" cy="588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 Smart Fleet, Booking &amp; Telemetry Management Platform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747" y="6652469"/>
            <a:ext cx="9270504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 b="true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Submitted By: Payal Sahu</a:t>
            </a:r>
          </a:p>
          <a:p>
            <a:pPr algn="l">
              <a:lnSpc>
                <a:spcPts val="3875"/>
              </a:lnSpc>
            </a:pPr>
            <a:r>
              <a:rPr lang="en-US" sz="2375" b="true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Infosys Springboard Virtual Internship 6.0 – Batch 5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828194" y="2501831"/>
            <a:ext cx="14959041" cy="6993352"/>
          </a:xfrm>
          <a:custGeom>
            <a:avLst/>
            <a:gdLst/>
            <a:ahLst/>
            <a:cxnLst/>
            <a:rect r="r" b="b" t="t" l="l"/>
            <a:pathLst>
              <a:path h="6993352" w="14959041">
                <a:moveTo>
                  <a:pt x="0" y="0"/>
                </a:moveTo>
                <a:lnTo>
                  <a:pt x="14959041" y="0"/>
                </a:lnTo>
                <a:lnTo>
                  <a:pt x="14959041" y="6993351"/>
                </a:lnTo>
                <a:lnTo>
                  <a:pt x="0" y="69933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308235" y="1594911"/>
            <a:ext cx="3671530" cy="334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AI Route Optimization Page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18288000" cy="2207865"/>
            <a:chOff x="0" y="0"/>
            <a:chExt cx="24384000" cy="294382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4384000" cy="2943860"/>
            </a:xfrm>
            <a:custGeom>
              <a:avLst/>
              <a:gdLst/>
              <a:ahLst/>
              <a:cxnLst/>
              <a:rect r="r" b="b" t="t" l="l"/>
              <a:pathLst>
                <a:path h="294386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2943860"/>
                  </a:lnTo>
                  <a:lnTo>
                    <a:pt x="0" y="29438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43" r="0" b="-42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51011" y="2937868"/>
            <a:ext cx="11233249" cy="570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2"/>
              </a:lnSpc>
            </a:pPr>
            <a:r>
              <a:rPr lang="en-US" sz="3437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Module 4: Predictive Maintenance &amp; Health Analytics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51011" y="3726061"/>
            <a:ext cx="16385976" cy="61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Transform from reactive to </a:t>
            </a:r>
            <a:r>
              <a:rPr lang="en-US" sz="1375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proactive maintenance</a:t>
            </a: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with AI-driven predictions that identify potential vehicle failures before they occur. The system analyzes historical telemetry data, usage patterns, and component lifecycles to forecast maintenance needs.</a:t>
            </a:r>
          </a:p>
        </p:txBody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951011" y="4537621"/>
            <a:ext cx="8192989" cy="706487"/>
            <a:chOff x="0" y="0"/>
            <a:chExt cx="10923985" cy="941983"/>
          </a:xfrm>
        </p:grpSpPr>
        <p:sp>
          <p:nvSpPr>
            <p:cNvPr name="Freeform 11" id="11" descr="preencoded.png"/>
            <p:cNvSpPr/>
            <p:nvPr/>
          </p:nvSpPr>
          <p:spPr>
            <a:xfrm flipH="false" flipV="false" rot="0">
              <a:off x="0" y="0"/>
              <a:ext cx="10924032" cy="941959"/>
            </a:xfrm>
            <a:custGeom>
              <a:avLst/>
              <a:gdLst/>
              <a:ahLst/>
              <a:cxnLst/>
              <a:rect r="r" b="b" t="t" l="l"/>
              <a:pathLst>
                <a:path h="941959" w="10924032">
                  <a:moveTo>
                    <a:pt x="0" y="0"/>
                  </a:moveTo>
                  <a:lnTo>
                    <a:pt x="10924032" y="0"/>
                  </a:lnTo>
                  <a:lnTo>
                    <a:pt x="10924032" y="941959"/>
                  </a:lnTo>
                  <a:lnTo>
                    <a:pt x="0" y="9419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07" t="0" r="-106" b="-2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127522" y="5411093"/>
            <a:ext cx="2207865" cy="285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Data Collection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27522" y="5755035"/>
            <a:ext cx="7839967" cy="3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Continuous telemetry and usage tracking</a:t>
            </a:r>
          </a:p>
        </p:txBody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9144000" y="4537621"/>
            <a:ext cx="8192989" cy="706487"/>
            <a:chOff x="0" y="0"/>
            <a:chExt cx="10923985" cy="941983"/>
          </a:xfrm>
        </p:grpSpPr>
        <p:sp>
          <p:nvSpPr>
            <p:cNvPr name="Freeform 15" id="15" descr="preencoded.png"/>
            <p:cNvSpPr/>
            <p:nvPr/>
          </p:nvSpPr>
          <p:spPr>
            <a:xfrm flipH="false" flipV="false" rot="0">
              <a:off x="0" y="0"/>
              <a:ext cx="10924032" cy="941959"/>
            </a:xfrm>
            <a:custGeom>
              <a:avLst/>
              <a:gdLst/>
              <a:ahLst/>
              <a:cxnLst/>
              <a:rect r="r" b="b" t="t" l="l"/>
              <a:pathLst>
                <a:path h="941959" w="10924032">
                  <a:moveTo>
                    <a:pt x="0" y="0"/>
                  </a:moveTo>
                  <a:lnTo>
                    <a:pt x="10924032" y="0"/>
                  </a:lnTo>
                  <a:lnTo>
                    <a:pt x="10924032" y="941959"/>
                  </a:lnTo>
                  <a:lnTo>
                    <a:pt x="0" y="9419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07" t="0" r="-106" b="-2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9320510" y="5411093"/>
            <a:ext cx="2207865" cy="285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AI Analysis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20510" y="5755035"/>
            <a:ext cx="7839967" cy="3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Machine learning identifies failure patterns</a:t>
            </a:r>
          </a:p>
        </p:txBody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951011" y="6261795"/>
            <a:ext cx="8192989" cy="706487"/>
            <a:chOff x="0" y="0"/>
            <a:chExt cx="10923985" cy="941983"/>
          </a:xfrm>
        </p:grpSpPr>
        <p:sp>
          <p:nvSpPr>
            <p:cNvPr name="Freeform 19" id="19" descr="preencoded.png"/>
            <p:cNvSpPr/>
            <p:nvPr/>
          </p:nvSpPr>
          <p:spPr>
            <a:xfrm flipH="false" flipV="false" rot="0">
              <a:off x="0" y="0"/>
              <a:ext cx="10924032" cy="941959"/>
            </a:xfrm>
            <a:custGeom>
              <a:avLst/>
              <a:gdLst/>
              <a:ahLst/>
              <a:cxnLst/>
              <a:rect r="r" b="b" t="t" l="l"/>
              <a:pathLst>
                <a:path h="941959" w="10924032">
                  <a:moveTo>
                    <a:pt x="0" y="0"/>
                  </a:moveTo>
                  <a:lnTo>
                    <a:pt x="10924032" y="0"/>
                  </a:lnTo>
                  <a:lnTo>
                    <a:pt x="10924032" y="941959"/>
                  </a:lnTo>
                  <a:lnTo>
                    <a:pt x="0" y="9419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107" t="0" r="-106" b="-2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127522" y="7135266"/>
            <a:ext cx="2207865" cy="285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Early Alerts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27522" y="7479209"/>
            <a:ext cx="7839967" cy="3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Proactive notifications before breakdown</a:t>
            </a:r>
          </a:p>
        </p:txBody>
      </p: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9144000" y="6261795"/>
            <a:ext cx="8192989" cy="706487"/>
            <a:chOff x="0" y="0"/>
            <a:chExt cx="10923985" cy="941983"/>
          </a:xfrm>
        </p:grpSpPr>
        <p:sp>
          <p:nvSpPr>
            <p:cNvPr name="Freeform 23" id="23" descr="preencoded.png"/>
            <p:cNvSpPr/>
            <p:nvPr/>
          </p:nvSpPr>
          <p:spPr>
            <a:xfrm flipH="false" flipV="false" rot="0">
              <a:off x="0" y="0"/>
              <a:ext cx="10924032" cy="941959"/>
            </a:xfrm>
            <a:custGeom>
              <a:avLst/>
              <a:gdLst/>
              <a:ahLst/>
              <a:cxnLst/>
              <a:rect r="r" b="b" t="t" l="l"/>
              <a:pathLst>
                <a:path h="941959" w="10924032">
                  <a:moveTo>
                    <a:pt x="0" y="0"/>
                  </a:moveTo>
                  <a:lnTo>
                    <a:pt x="10924032" y="0"/>
                  </a:lnTo>
                  <a:lnTo>
                    <a:pt x="10924032" y="941959"/>
                  </a:lnTo>
                  <a:lnTo>
                    <a:pt x="0" y="9419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-107" t="0" r="-106" b="-2"/>
              </a:stretch>
            </a:blip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9320510" y="7135266"/>
            <a:ext cx="2207865" cy="285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Scheduled Service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320510" y="7479209"/>
            <a:ext cx="7839967" cy="3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Planned maintenance reduces downtime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951011" y="8351639"/>
            <a:ext cx="2207865" cy="285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Health Monitoring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51011" y="8766125"/>
            <a:ext cx="5118795" cy="61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Visual charts display engine risk indicators, component wear levels, and overall vehicle health scores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510040" y="8351639"/>
            <a:ext cx="2207865" cy="285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Maintenance Alerts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510040" y="8766125"/>
            <a:ext cx="5118795" cy="61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Automated notifications for upcoming service requirements based on predictive models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069067" y="8351639"/>
            <a:ext cx="2207865" cy="285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4"/>
              </a:lnSpc>
            </a:pPr>
            <a:r>
              <a:rPr lang="en-US" sz="1687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Cost Savings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069067" y="8766125"/>
            <a:ext cx="5286821" cy="61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Prevent expensive emergency repairs through timely intervention and planned maintenance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176564" y="2523021"/>
            <a:ext cx="14523514" cy="6735279"/>
          </a:xfrm>
          <a:custGeom>
            <a:avLst/>
            <a:gdLst/>
            <a:ahLst/>
            <a:cxnLst/>
            <a:rect r="r" b="b" t="t" l="l"/>
            <a:pathLst>
              <a:path h="6735279" w="14523514">
                <a:moveTo>
                  <a:pt x="0" y="0"/>
                </a:moveTo>
                <a:lnTo>
                  <a:pt x="14523514" y="0"/>
                </a:lnTo>
                <a:lnTo>
                  <a:pt x="14523514" y="6735279"/>
                </a:lnTo>
                <a:lnTo>
                  <a:pt x="0" y="67352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221498" y="1594911"/>
            <a:ext cx="3845005" cy="334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Predictive Maintenance Page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824656" y="638324"/>
            <a:ext cx="10487174" cy="488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300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Module 5: Customer Booking &amp; Smart Recommendations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4656" y="1499741"/>
            <a:ext cx="3001416" cy="296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75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Intelligent Booking System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24656" y="1911549"/>
            <a:ext cx="8132564" cy="773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Customers experience a </a:t>
            </a:r>
            <a:r>
              <a:rPr lang="en-US" sz="1187" b="true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seamless booking process</a:t>
            </a: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enhanced by AI-driven recommendations. The system automatically analyzes multiple parameters to suggest the optimal driver-vehicle combination for each ride request.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19894" y="2851994"/>
            <a:ext cx="8142089" cy="1584722"/>
            <a:chOff x="0" y="0"/>
            <a:chExt cx="10856118" cy="211296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6350" y="6350"/>
              <a:ext cx="10843514" cy="2100199"/>
            </a:xfrm>
            <a:custGeom>
              <a:avLst/>
              <a:gdLst/>
              <a:ahLst/>
              <a:cxnLst/>
              <a:rect r="r" b="b" t="t" l="l"/>
              <a:pathLst>
                <a:path h="2100199" w="10843514">
                  <a:moveTo>
                    <a:pt x="0" y="85725"/>
                  </a:moveTo>
                  <a:cubicBezTo>
                    <a:pt x="0" y="38354"/>
                    <a:pt x="38608" y="0"/>
                    <a:pt x="86233" y="0"/>
                  </a:cubicBezTo>
                  <a:lnTo>
                    <a:pt x="10757281" y="0"/>
                  </a:lnTo>
                  <a:cubicBezTo>
                    <a:pt x="10804906" y="0"/>
                    <a:pt x="10843514" y="38354"/>
                    <a:pt x="10843514" y="85725"/>
                  </a:cubicBezTo>
                  <a:lnTo>
                    <a:pt x="10843514" y="2014474"/>
                  </a:lnTo>
                  <a:cubicBezTo>
                    <a:pt x="10843514" y="2061845"/>
                    <a:pt x="10804906" y="2100199"/>
                    <a:pt x="10757281" y="2100199"/>
                  </a:cubicBezTo>
                  <a:lnTo>
                    <a:pt x="86233" y="2100199"/>
                  </a:lnTo>
                  <a:cubicBezTo>
                    <a:pt x="38608" y="2100199"/>
                    <a:pt x="0" y="2061845"/>
                    <a:pt x="0" y="2014474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856214" cy="2112899"/>
            </a:xfrm>
            <a:custGeom>
              <a:avLst/>
              <a:gdLst/>
              <a:ahLst/>
              <a:cxnLst/>
              <a:rect r="r" b="b" t="t" l="l"/>
              <a:pathLst>
                <a:path h="2112899" w="10856214">
                  <a:moveTo>
                    <a:pt x="0" y="92075"/>
                  </a:moveTo>
                  <a:cubicBezTo>
                    <a:pt x="0" y="41275"/>
                    <a:pt x="41402" y="0"/>
                    <a:pt x="92583" y="0"/>
                  </a:cubicBezTo>
                  <a:lnTo>
                    <a:pt x="10763631" y="0"/>
                  </a:lnTo>
                  <a:lnTo>
                    <a:pt x="10763631" y="6350"/>
                  </a:lnTo>
                  <a:lnTo>
                    <a:pt x="10763631" y="0"/>
                  </a:lnTo>
                  <a:cubicBezTo>
                    <a:pt x="10814686" y="0"/>
                    <a:pt x="10856214" y="41275"/>
                    <a:pt x="10856214" y="92075"/>
                  </a:cubicBezTo>
                  <a:lnTo>
                    <a:pt x="10849864" y="92075"/>
                  </a:lnTo>
                  <a:lnTo>
                    <a:pt x="10856214" y="92075"/>
                  </a:lnTo>
                  <a:lnTo>
                    <a:pt x="10856214" y="2020824"/>
                  </a:lnTo>
                  <a:lnTo>
                    <a:pt x="10849864" y="2020824"/>
                  </a:lnTo>
                  <a:lnTo>
                    <a:pt x="10856214" y="2020824"/>
                  </a:lnTo>
                  <a:cubicBezTo>
                    <a:pt x="10856214" y="2071751"/>
                    <a:pt x="10814813" y="2112899"/>
                    <a:pt x="10763631" y="2112899"/>
                  </a:cubicBezTo>
                  <a:lnTo>
                    <a:pt x="10763631" y="2106549"/>
                  </a:lnTo>
                  <a:lnTo>
                    <a:pt x="10763631" y="2112899"/>
                  </a:lnTo>
                  <a:lnTo>
                    <a:pt x="92583" y="2112899"/>
                  </a:lnTo>
                  <a:lnTo>
                    <a:pt x="92583" y="2106549"/>
                  </a:lnTo>
                  <a:lnTo>
                    <a:pt x="92583" y="2112899"/>
                  </a:lnTo>
                  <a:cubicBezTo>
                    <a:pt x="41529" y="2112899"/>
                    <a:pt x="0" y="2071624"/>
                    <a:pt x="0" y="2020824"/>
                  </a:cubicBezTo>
                  <a:lnTo>
                    <a:pt x="0" y="92075"/>
                  </a:lnTo>
                  <a:lnTo>
                    <a:pt x="6350" y="92075"/>
                  </a:lnTo>
                  <a:lnTo>
                    <a:pt x="0" y="92075"/>
                  </a:lnTo>
                  <a:moveTo>
                    <a:pt x="12700" y="92075"/>
                  </a:moveTo>
                  <a:lnTo>
                    <a:pt x="12700" y="2020824"/>
                  </a:lnTo>
                  <a:lnTo>
                    <a:pt x="6350" y="2020824"/>
                  </a:lnTo>
                  <a:lnTo>
                    <a:pt x="12700" y="2020824"/>
                  </a:lnTo>
                  <a:cubicBezTo>
                    <a:pt x="12700" y="2064639"/>
                    <a:pt x="48387" y="2100199"/>
                    <a:pt x="92583" y="2100199"/>
                  </a:cubicBezTo>
                  <a:lnTo>
                    <a:pt x="10763631" y="2100199"/>
                  </a:lnTo>
                  <a:cubicBezTo>
                    <a:pt x="10807700" y="2100199"/>
                    <a:pt x="10843514" y="2064639"/>
                    <a:pt x="10843514" y="2020824"/>
                  </a:cubicBezTo>
                  <a:lnTo>
                    <a:pt x="10843514" y="92075"/>
                  </a:lnTo>
                  <a:cubicBezTo>
                    <a:pt x="10843387" y="48260"/>
                    <a:pt x="10807700" y="12700"/>
                    <a:pt x="10763631" y="12700"/>
                  </a:cubicBezTo>
                  <a:lnTo>
                    <a:pt x="92583" y="12700"/>
                  </a:lnTo>
                  <a:lnTo>
                    <a:pt x="92583" y="6350"/>
                  </a:lnTo>
                  <a:lnTo>
                    <a:pt x="92583" y="12700"/>
                  </a:lnTo>
                  <a:cubicBezTo>
                    <a:pt x="48387" y="12700"/>
                    <a:pt x="12700" y="48260"/>
                    <a:pt x="12700" y="92075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987326" y="3019425"/>
            <a:ext cx="459432" cy="459432"/>
            <a:chOff x="0" y="0"/>
            <a:chExt cx="612577" cy="61257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12521" cy="612521"/>
            </a:xfrm>
            <a:custGeom>
              <a:avLst/>
              <a:gdLst/>
              <a:ahLst/>
              <a:cxnLst/>
              <a:rect r="r" b="b" t="t" l="l"/>
              <a:pathLst>
                <a:path h="612521" w="612521">
                  <a:moveTo>
                    <a:pt x="0" y="306324"/>
                  </a:moveTo>
                  <a:cubicBezTo>
                    <a:pt x="0" y="137160"/>
                    <a:pt x="137160" y="0"/>
                    <a:pt x="306324" y="0"/>
                  </a:cubicBezTo>
                  <a:cubicBezTo>
                    <a:pt x="475488" y="0"/>
                    <a:pt x="612521" y="137160"/>
                    <a:pt x="612521" y="306324"/>
                  </a:cubicBezTo>
                  <a:cubicBezTo>
                    <a:pt x="612521" y="475488"/>
                    <a:pt x="475488" y="612521"/>
                    <a:pt x="306324" y="612521"/>
                  </a:cubicBezTo>
                  <a:cubicBezTo>
                    <a:pt x="137160" y="612521"/>
                    <a:pt x="0" y="475488"/>
                    <a:pt x="0" y="306324"/>
                  </a:cubicBez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14" id="14" descr="preencoded.png"/>
          <p:cNvSpPr/>
          <p:nvPr/>
        </p:nvSpPr>
        <p:spPr>
          <a:xfrm flipH="false" flipV="false" rot="0">
            <a:off x="1113681" y="3145631"/>
            <a:ext cx="206722" cy="206723"/>
          </a:xfrm>
          <a:custGeom>
            <a:avLst/>
            <a:gdLst/>
            <a:ahLst/>
            <a:cxnLst/>
            <a:rect r="r" b="b" t="t" l="l"/>
            <a:pathLst>
              <a:path h="206723" w="206722">
                <a:moveTo>
                  <a:pt x="0" y="0"/>
                </a:moveTo>
                <a:lnTo>
                  <a:pt x="206723" y="0"/>
                </a:lnTo>
                <a:lnTo>
                  <a:pt x="206723" y="206723"/>
                </a:lnTo>
                <a:lnTo>
                  <a:pt x="0" y="2067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87326" y="3632001"/>
            <a:ext cx="1914376" cy="239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5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Smart Matching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87326" y="3986212"/>
            <a:ext cx="7807226" cy="283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AI evaluates driver proximity, availability, and vehicle suitability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19894" y="4580335"/>
            <a:ext cx="8142089" cy="1584723"/>
            <a:chOff x="0" y="0"/>
            <a:chExt cx="10856118" cy="211296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6350" y="6350"/>
              <a:ext cx="10843514" cy="2100199"/>
            </a:xfrm>
            <a:custGeom>
              <a:avLst/>
              <a:gdLst/>
              <a:ahLst/>
              <a:cxnLst/>
              <a:rect r="r" b="b" t="t" l="l"/>
              <a:pathLst>
                <a:path h="2100199" w="10843514">
                  <a:moveTo>
                    <a:pt x="0" y="85725"/>
                  </a:moveTo>
                  <a:cubicBezTo>
                    <a:pt x="0" y="38354"/>
                    <a:pt x="38608" y="0"/>
                    <a:pt x="86233" y="0"/>
                  </a:cubicBezTo>
                  <a:lnTo>
                    <a:pt x="10757281" y="0"/>
                  </a:lnTo>
                  <a:cubicBezTo>
                    <a:pt x="10804906" y="0"/>
                    <a:pt x="10843514" y="38354"/>
                    <a:pt x="10843514" y="85725"/>
                  </a:cubicBezTo>
                  <a:lnTo>
                    <a:pt x="10843514" y="2014474"/>
                  </a:lnTo>
                  <a:cubicBezTo>
                    <a:pt x="10843514" y="2061845"/>
                    <a:pt x="10804906" y="2100199"/>
                    <a:pt x="10757281" y="2100199"/>
                  </a:cubicBezTo>
                  <a:lnTo>
                    <a:pt x="86233" y="2100199"/>
                  </a:lnTo>
                  <a:cubicBezTo>
                    <a:pt x="38608" y="2100199"/>
                    <a:pt x="0" y="2061845"/>
                    <a:pt x="0" y="2014474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856214" cy="2112899"/>
            </a:xfrm>
            <a:custGeom>
              <a:avLst/>
              <a:gdLst/>
              <a:ahLst/>
              <a:cxnLst/>
              <a:rect r="r" b="b" t="t" l="l"/>
              <a:pathLst>
                <a:path h="2112899" w="10856214">
                  <a:moveTo>
                    <a:pt x="0" y="92075"/>
                  </a:moveTo>
                  <a:cubicBezTo>
                    <a:pt x="0" y="41275"/>
                    <a:pt x="41402" y="0"/>
                    <a:pt x="92583" y="0"/>
                  </a:cubicBezTo>
                  <a:lnTo>
                    <a:pt x="10763631" y="0"/>
                  </a:lnTo>
                  <a:lnTo>
                    <a:pt x="10763631" y="6350"/>
                  </a:lnTo>
                  <a:lnTo>
                    <a:pt x="10763631" y="0"/>
                  </a:lnTo>
                  <a:cubicBezTo>
                    <a:pt x="10814686" y="0"/>
                    <a:pt x="10856214" y="41275"/>
                    <a:pt x="10856214" y="92075"/>
                  </a:cubicBezTo>
                  <a:lnTo>
                    <a:pt x="10849864" y="92075"/>
                  </a:lnTo>
                  <a:lnTo>
                    <a:pt x="10856214" y="92075"/>
                  </a:lnTo>
                  <a:lnTo>
                    <a:pt x="10856214" y="2020824"/>
                  </a:lnTo>
                  <a:lnTo>
                    <a:pt x="10849864" y="2020824"/>
                  </a:lnTo>
                  <a:lnTo>
                    <a:pt x="10856214" y="2020824"/>
                  </a:lnTo>
                  <a:cubicBezTo>
                    <a:pt x="10856214" y="2071751"/>
                    <a:pt x="10814813" y="2112899"/>
                    <a:pt x="10763631" y="2112899"/>
                  </a:cubicBezTo>
                  <a:lnTo>
                    <a:pt x="10763631" y="2106549"/>
                  </a:lnTo>
                  <a:lnTo>
                    <a:pt x="10763631" y="2112899"/>
                  </a:lnTo>
                  <a:lnTo>
                    <a:pt x="92583" y="2112899"/>
                  </a:lnTo>
                  <a:lnTo>
                    <a:pt x="92583" y="2106549"/>
                  </a:lnTo>
                  <a:lnTo>
                    <a:pt x="92583" y="2112899"/>
                  </a:lnTo>
                  <a:cubicBezTo>
                    <a:pt x="41529" y="2112899"/>
                    <a:pt x="0" y="2071624"/>
                    <a:pt x="0" y="2020824"/>
                  </a:cubicBezTo>
                  <a:lnTo>
                    <a:pt x="0" y="92075"/>
                  </a:lnTo>
                  <a:lnTo>
                    <a:pt x="6350" y="92075"/>
                  </a:lnTo>
                  <a:lnTo>
                    <a:pt x="0" y="92075"/>
                  </a:lnTo>
                  <a:moveTo>
                    <a:pt x="12700" y="92075"/>
                  </a:moveTo>
                  <a:lnTo>
                    <a:pt x="12700" y="2020824"/>
                  </a:lnTo>
                  <a:lnTo>
                    <a:pt x="6350" y="2020824"/>
                  </a:lnTo>
                  <a:lnTo>
                    <a:pt x="12700" y="2020824"/>
                  </a:lnTo>
                  <a:cubicBezTo>
                    <a:pt x="12700" y="2064639"/>
                    <a:pt x="48387" y="2100199"/>
                    <a:pt x="92583" y="2100199"/>
                  </a:cubicBezTo>
                  <a:lnTo>
                    <a:pt x="10763631" y="2100199"/>
                  </a:lnTo>
                  <a:cubicBezTo>
                    <a:pt x="10807700" y="2100199"/>
                    <a:pt x="10843514" y="2064639"/>
                    <a:pt x="10843514" y="2020824"/>
                  </a:cubicBezTo>
                  <a:lnTo>
                    <a:pt x="10843514" y="92075"/>
                  </a:lnTo>
                  <a:cubicBezTo>
                    <a:pt x="10843387" y="48260"/>
                    <a:pt x="10807700" y="12700"/>
                    <a:pt x="10763631" y="12700"/>
                  </a:cubicBezTo>
                  <a:lnTo>
                    <a:pt x="92583" y="12700"/>
                  </a:lnTo>
                  <a:lnTo>
                    <a:pt x="92583" y="6350"/>
                  </a:lnTo>
                  <a:lnTo>
                    <a:pt x="92583" y="12700"/>
                  </a:lnTo>
                  <a:cubicBezTo>
                    <a:pt x="48387" y="12700"/>
                    <a:pt x="12700" y="48260"/>
                    <a:pt x="12700" y="92075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987326" y="4747766"/>
            <a:ext cx="459432" cy="459432"/>
            <a:chOff x="0" y="0"/>
            <a:chExt cx="612577" cy="61257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12521" cy="612521"/>
            </a:xfrm>
            <a:custGeom>
              <a:avLst/>
              <a:gdLst/>
              <a:ahLst/>
              <a:cxnLst/>
              <a:rect r="r" b="b" t="t" l="l"/>
              <a:pathLst>
                <a:path h="612521" w="612521">
                  <a:moveTo>
                    <a:pt x="0" y="306324"/>
                  </a:moveTo>
                  <a:cubicBezTo>
                    <a:pt x="0" y="137160"/>
                    <a:pt x="137160" y="0"/>
                    <a:pt x="306324" y="0"/>
                  </a:cubicBezTo>
                  <a:cubicBezTo>
                    <a:pt x="475488" y="0"/>
                    <a:pt x="612521" y="137160"/>
                    <a:pt x="612521" y="306324"/>
                  </a:cubicBezTo>
                  <a:cubicBezTo>
                    <a:pt x="612521" y="475488"/>
                    <a:pt x="475488" y="612521"/>
                    <a:pt x="306324" y="612521"/>
                  </a:cubicBezTo>
                  <a:cubicBezTo>
                    <a:pt x="137160" y="612521"/>
                    <a:pt x="0" y="475488"/>
                    <a:pt x="0" y="306324"/>
                  </a:cubicBez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22" id="22" descr="preencoded.png"/>
          <p:cNvSpPr/>
          <p:nvPr/>
        </p:nvSpPr>
        <p:spPr>
          <a:xfrm flipH="false" flipV="false" rot="0">
            <a:off x="1113681" y="4873972"/>
            <a:ext cx="206722" cy="206722"/>
          </a:xfrm>
          <a:custGeom>
            <a:avLst/>
            <a:gdLst/>
            <a:ahLst/>
            <a:cxnLst/>
            <a:rect r="r" b="b" t="t" l="l"/>
            <a:pathLst>
              <a:path h="206722" w="206722">
                <a:moveTo>
                  <a:pt x="0" y="0"/>
                </a:moveTo>
                <a:lnTo>
                  <a:pt x="206723" y="0"/>
                </a:lnTo>
                <a:lnTo>
                  <a:pt x="206723" y="206723"/>
                </a:lnTo>
                <a:lnTo>
                  <a:pt x="0" y="2067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987326" y="5360342"/>
            <a:ext cx="1914376" cy="239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5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Real-Time ETA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87326" y="5714554"/>
            <a:ext cx="7807226" cy="283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Accurate arrival time predictions based on current traffic conditions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19894" y="6308675"/>
            <a:ext cx="8142089" cy="1584722"/>
            <a:chOff x="0" y="0"/>
            <a:chExt cx="10856118" cy="211296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6350" y="6350"/>
              <a:ext cx="10843514" cy="2100199"/>
            </a:xfrm>
            <a:custGeom>
              <a:avLst/>
              <a:gdLst/>
              <a:ahLst/>
              <a:cxnLst/>
              <a:rect r="r" b="b" t="t" l="l"/>
              <a:pathLst>
                <a:path h="2100199" w="10843514">
                  <a:moveTo>
                    <a:pt x="0" y="85725"/>
                  </a:moveTo>
                  <a:cubicBezTo>
                    <a:pt x="0" y="38354"/>
                    <a:pt x="38608" y="0"/>
                    <a:pt x="86233" y="0"/>
                  </a:cubicBezTo>
                  <a:lnTo>
                    <a:pt x="10757281" y="0"/>
                  </a:lnTo>
                  <a:cubicBezTo>
                    <a:pt x="10804906" y="0"/>
                    <a:pt x="10843514" y="38354"/>
                    <a:pt x="10843514" y="85725"/>
                  </a:cubicBezTo>
                  <a:lnTo>
                    <a:pt x="10843514" y="2014474"/>
                  </a:lnTo>
                  <a:cubicBezTo>
                    <a:pt x="10843514" y="2061845"/>
                    <a:pt x="10804906" y="2100199"/>
                    <a:pt x="10757281" y="2100199"/>
                  </a:cubicBezTo>
                  <a:lnTo>
                    <a:pt x="86233" y="2100199"/>
                  </a:lnTo>
                  <a:cubicBezTo>
                    <a:pt x="38608" y="2100199"/>
                    <a:pt x="0" y="2061845"/>
                    <a:pt x="0" y="2014474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856214" cy="2112899"/>
            </a:xfrm>
            <a:custGeom>
              <a:avLst/>
              <a:gdLst/>
              <a:ahLst/>
              <a:cxnLst/>
              <a:rect r="r" b="b" t="t" l="l"/>
              <a:pathLst>
                <a:path h="2112899" w="10856214">
                  <a:moveTo>
                    <a:pt x="0" y="92075"/>
                  </a:moveTo>
                  <a:cubicBezTo>
                    <a:pt x="0" y="41275"/>
                    <a:pt x="41402" y="0"/>
                    <a:pt x="92583" y="0"/>
                  </a:cubicBezTo>
                  <a:lnTo>
                    <a:pt x="10763631" y="0"/>
                  </a:lnTo>
                  <a:lnTo>
                    <a:pt x="10763631" y="6350"/>
                  </a:lnTo>
                  <a:lnTo>
                    <a:pt x="10763631" y="0"/>
                  </a:lnTo>
                  <a:cubicBezTo>
                    <a:pt x="10814686" y="0"/>
                    <a:pt x="10856214" y="41275"/>
                    <a:pt x="10856214" y="92075"/>
                  </a:cubicBezTo>
                  <a:lnTo>
                    <a:pt x="10849864" y="92075"/>
                  </a:lnTo>
                  <a:lnTo>
                    <a:pt x="10856214" y="92075"/>
                  </a:lnTo>
                  <a:lnTo>
                    <a:pt x="10856214" y="2020824"/>
                  </a:lnTo>
                  <a:lnTo>
                    <a:pt x="10849864" y="2020824"/>
                  </a:lnTo>
                  <a:lnTo>
                    <a:pt x="10856214" y="2020824"/>
                  </a:lnTo>
                  <a:cubicBezTo>
                    <a:pt x="10856214" y="2071751"/>
                    <a:pt x="10814813" y="2112899"/>
                    <a:pt x="10763631" y="2112899"/>
                  </a:cubicBezTo>
                  <a:lnTo>
                    <a:pt x="10763631" y="2106549"/>
                  </a:lnTo>
                  <a:lnTo>
                    <a:pt x="10763631" y="2112899"/>
                  </a:lnTo>
                  <a:lnTo>
                    <a:pt x="92583" y="2112899"/>
                  </a:lnTo>
                  <a:lnTo>
                    <a:pt x="92583" y="2106549"/>
                  </a:lnTo>
                  <a:lnTo>
                    <a:pt x="92583" y="2112899"/>
                  </a:lnTo>
                  <a:cubicBezTo>
                    <a:pt x="41529" y="2112899"/>
                    <a:pt x="0" y="2071624"/>
                    <a:pt x="0" y="2020824"/>
                  </a:cubicBezTo>
                  <a:lnTo>
                    <a:pt x="0" y="92075"/>
                  </a:lnTo>
                  <a:lnTo>
                    <a:pt x="6350" y="92075"/>
                  </a:lnTo>
                  <a:lnTo>
                    <a:pt x="0" y="92075"/>
                  </a:lnTo>
                  <a:moveTo>
                    <a:pt x="12700" y="92075"/>
                  </a:moveTo>
                  <a:lnTo>
                    <a:pt x="12700" y="2020824"/>
                  </a:lnTo>
                  <a:lnTo>
                    <a:pt x="6350" y="2020824"/>
                  </a:lnTo>
                  <a:lnTo>
                    <a:pt x="12700" y="2020824"/>
                  </a:lnTo>
                  <a:cubicBezTo>
                    <a:pt x="12700" y="2064639"/>
                    <a:pt x="48387" y="2100199"/>
                    <a:pt x="92583" y="2100199"/>
                  </a:cubicBezTo>
                  <a:lnTo>
                    <a:pt x="10763631" y="2100199"/>
                  </a:lnTo>
                  <a:cubicBezTo>
                    <a:pt x="10807700" y="2100199"/>
                    <a:pt x="10843514" y="2064639"/>
                    <a:pt x="10843514" y="2020824"/>
                  </a:cubicBezTo>
                  <a:lnTo>
                    <a:pt x="10843514" y="92075"/>
                  </a:lnTo>
                  <a:cubicBezTo>
                    <a:pt x="10843387" y="48260"/>
                    <a:pt x="10807700" y="12700"/>
                    <a:pt x="10763631" y="12700"/>
                  </a:cubicBezTo>
                  <a:lnTo>
                    <a:pt x="92583" y="12700"/>
                  </a:lnTo>
                  <a:lnTo>
                    <a:pt x="92583" y="6350"/>
                  </a:lnTo>
                  <a:lnTo>
                    <a:pt x="92583" y="12700"/>
                  </a:lnTo>
                  <a:cubicBezTo>
                    <a:pt x="48387" y="12700"/>
                    <a:pt x="12700" y="48260"/>
                    <a:pt x="12700" y="92075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8" id="28"/>
          <p:cNvGrpSpPr/>
          <p:nvPr/>
        </p:nvGrpSpPr>
        <p:grpSpPr>
          <a:xfrm rot="0">
            <a:off x="987326" y="6476108"/>
            <a:ext cx="459432" cy="459432"/>
            <a:chOff x="0" y="0"/>
            <a:chExt cx="612577" cy="61257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12521" cy="612521"/>
            </a:xfrm>
            <a:custGeom>
              <a:avLst/>
              <a:gdLst/>
              <a:ahLst/>
              <a:cxnLst/>
              <a:rect r="r" b="b" t="t" l="l"/>
              <a:pathLst>
                <a:path h="612521" w="612521">
                  <a:moveTo>
                    <a:pt x="0" y="306324"/>
                  </a:moveTo>
                  <a:cubicBezTo>
                    <a:pt x="0" y="137160"/>
                    <a:pt x="137160" y="0"/>
                    <a:pt x="306324" y="0"/>
                  </a:cubicBezTo>
                  <a:cubicBezTo>
                    <a:pt x="475488" y="0"/>
                    <a:pt x="612521" y="137160"/>
                    <a:pt x="612521" y="306324"/>
                  </a:cubicBezTo>
                  <a:cubicBezTo>
                    <a:pt x="612521" y="475488"/>
                    <a:pt x="475488" y="612521"/>
                    <a:pt x="306324" y="612521"/>
                  </a:cubicBezTo>
                  <a:cubicBezTo>
                    <a:pt x="137160" y="612521"/>
                    <a:pt x="0" y="475488"/>
                    <a:pt x="0" y="306324"/>
                  </a:cubicBez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30" id="30" descr="preencoded.png"/>
          <p:cNvSpPr/>
          <p:nvPr/>
        </p:nvSpPr>
        <p:spPr>
          <a:xfrm flipH="false" flipV="false" rot="0">
            <a:off x="1113681" y="6602314"/>
            <a:ext cx="206722" cy="206723"/>
          </a:xfrm>
          <a:custGeom>
            <a:avLst/>
            <a:gdLst/>
            <a:ahLst/>
            <a:cxnLst/>
            <a:rect r="r" b="b" t="t" l="l"/>
            <a:pathLst>
              <a:path h="206723" w="206722">
                <a:moveTo>
                  <a:pt x="0" y="0"/>
                </a:moveTo>
                <a:lnTo>
                  <a:pt x="206723" y="0"/>
                </a:lnTo>
                <a:lnTo>
                  <a:pt x="206723" y="206722"/>
                </a:lnTo>
                <a:lnTo>
                  <a:pt x="0" y="20672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-2272" t="0" r="-2272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987326" y="7088684"/>
            <a:ext cx="1914376" cy="239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5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Quality Scoring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87326" y="7442895"/>
            <a:ext cx="7807226" cy="283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Driver ratings and vehicle condition factor into recommendations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24656" y="8060829"/>
            <a:ext cx="2353121" cy="2391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50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Recommendation Factors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24656" y="8415040"/>
            <a:ext cx="8132564" cy="283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Geographic distance and route efficiency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824656" y="8713589"/>
            <a:ext cx="8132564" cy="283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Driver availability and current workload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824656" y="9012139"/>
            <a:ext cx="8132564" cy="283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Vehicle health and maintenance status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824656" y="9310687"/>
            <a:ext cx="8132564" cy="283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79090" indent="-89545" lvl="1">
              <a:lnSpc>
                <a:spcPts val="1874"/>
              </a:lnSpc>
              <a:buFont typeface="Arial"/>
              <a:buChar char="•"/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Historical performance and customer ratings</a:t>
            </a:r>
          </a:p>
        </p:txBody>
      </p:sp>
      <p:grpSp>
        <p:nvGrpSpPr>
          <p:cNvPr name="Group 38" id="38"/>
          <p:cNvGrpSpPr>
            <a:grpSpLocks noChangeAspect="true"/>
          </p:cNvGrpSpPr>
          <p:nvPr/>
        </p:nvGrpSpPr>
        <p:grpSpPr>
          <a:xfrm rot="0">
            <a:off x="9340304" y="1528316"/>
            <a:ext cx="5286077" cy="5286077"/>
            <a:chOff x="0" y="0"/>
            <a:chExt cx="7048103" cy="7048103"/>
          </a:xfrm>
        </p:grpSpPr>
        <p:sp>
          <p:nvSpPr>
            <p:cNvPr name="Freeform 39" id="39" descr="preencoded.png"/>
            <p:cNvSpPr/>
            <p:nvPr/>
          </p:nvSpPr>
          <p:spPr>
            <a:xfrm flipH="false" flipV="false" rot="0">
              <a:off x="0" y="0"/>
              <a:ext cx="7048119" cy="7048119"/>
            </a:xfrm>
            <a:custGeom>
              <a:avLst/>
              <a:gdLst/>
              <a:ahLst/>
              <a:cxnLst/>
              <a:rect r="r" b="b" t="t" l="l"/>
              <a:pathLst>
                <a:path h="7048119" w="7048119">
                  <a:moveTo>
                    <a:pt x="0" y="0"/>
                  </a:moveTo>
                  <a:lnTo>
                    <a:pt x="7048119" y="0"/>
                  </a:lnTo>
                  <a:lnTo>
                    <a:pt x="7048119" y="7048119"/>
                  </a:lnTo>
                  <a:lnTo>
                    <a:pt x="0" y="70481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 l="0" t="0" r="0" b="0"/>
              </a:stretch>
            </a:blipFill>
          </p:spPr>
        </p:sp>
      </p:grpSp>
      <p:sp>
        <p:nvSpPr>
          <p:cNvPr name="TextBox 40" id="40"/>
          <p:cNvSpPr txBox="true"/>
          <p:nvPr/>
        </p:nvSpPr>
        <p:spPr>
          <a:xfrm rot="0">
            <a:off x="9340304" y="6948488"/>
            <a:ext cx="8132564" cy="528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74"/>
              </a:lnSpc>
            </a:pPr>
            <a:r>
              <a:rPr lang="en-US" sz="11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intelligent recommendation engine ensures customers get the best service while optimizing overall fleet utilization and driver satisfaction.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656372" y="2466514"/>
            <a:ext cx="13431937" cy="6363380"/>
          </a:xfrm>
          <a:custGeom>
            <a:avLst/>
            <a:gdLst/>
            <a:ahLst/>
            <a:cxnLst/>
            <a:rect r="r" b="b" t="t" l="l"/>
            <a:pathLst>
              <a:path h="6363380" w="13431937">
                <a:moveTo>
                  <a:pt x="0" y="0"/>
                </a:moveTo>
                <a:lnTo>
                  <a:pt x="13431937" y="0"/>
                </a:lnTo>
                <a:lnTo>
                  <a:pt x="13431937" y="6363380"/>
                </a:lnTo>
                <a:lnTo>
                  <a:pt x="0" y="6363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239661" y="1549891"/>
            <a:ext cx="1808678" cy="334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Booking Page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131467" y="2480641"/>
            <a:ext cx="14382301" cy="6777659"/>
          </a:xfrm>
          <a:custGeom>
            <a:avLst/>
            <a:gdLst/>
            <a:ahLst/>
            <a:cxnLst/>
            <a:rect r="r" b="b" t="t" l="l"/>
            <a:pathLst>
              <a:path h="6777659" w="14382301">
                <a:moveTo>
                  <a:pt x="0" y="0"/>
                </a:moveTo>
                <a:lnTo>
                  <a:pt x="14382300" y="0"/>
                </a:lnTo>
                <a:lnTo>
                  <a:pt x="14382300" y="6777659"/>
                </a:lnTo>
                <a:lnTo>
                  <a:pt x="0" y="67776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799153" y="1510572"/>
            <a:ext cx="3046929" cy="334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Driver Dashboard Page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2108038" y="6662664"/>
            <a:ext cx="2984706" cy="251441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1079748" y="1072009"/>
            <a:ext cx="14223801" cy="703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2"/>
              </a:lnSpc>
            </a:pPr>
            <a:r>
              <a:rPr lang="en-US" sz="425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Module 6: Admin Dashboard &amp; Urban Mobility Insights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9748" y="2150269"/>
            <a:ext cx="16128504" cy="748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comprehensive admin dashboard transforms raw data into </a:t>
            </a:r>
            <a:r>
              <a:rPr lang="en-US" sz="1687" b="true">
                <a:solidFill>
                  <a:srgbClr val="609D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actionable insights</a:t>
            </a: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for strategic decision-making. Administrators gain a bird's-eye view of entire fleet operations through interactive visualizations and real-time analytics.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79748" y="3353841"/>
            <a:ext cx="5196185" cy="607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55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100%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27970" y="4212431"/>
            <a:ext cx="2699594" cy="356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12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Fleet Visibility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9748" y="4641205"/>
            <a:ext cx="5196185" cy="748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87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Complete real-time overview of all vehicles and operations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545759" y="3353841"/>
            <a:ext cx="5196334" cy="607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55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24/7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94129" y="4212431"/>
            <a:ext cx="2699594" cy="356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12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Monitoring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545759" y="4641205"/>
            <a:ext cx="5196334" cy="748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87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Continuous tracking and instant alert notifications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011917" y="3353841"/>
            <a:ext cx="5196334" cy="607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62"/>
              </a:lnSpc>
            </a:pPr>
            <a:r>
              <a:rPr lang="en-US" sz="55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360°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260289" y="4212431"/>
            <a:ext cx="2699594" cy="356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5"/>
              </a:lnSpc>
            </a:pPr>
            <a:r>
              <a:rPr lang="en-US" sz="212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Analytics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011917" y="4641205"/>
            <a:ext cx="5196334" cy="748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87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Comprehensive insights across all operational dimensions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79748" y="5829002"/>
            <a:ext cx="2699594" cy="356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Key Metrics Tracked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79748" y="6344245"/>
            <a:ext cx="7800826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Total bookings and revenue trends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79748" y="6765131"/>
            <a:ext cx="7800826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Fleet performance and utilization rates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79748" y="7186017"/>
            <a:ext cx="7800826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Driver statistics and efficiency scores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79748" y="7606902"/>
            <a:ext cx="7800826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Vehicle health and maintenance schedules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79748" y="8027789"/>
            <a:ext cx="7800826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Route optimization effectiveness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79748" y="8448675"/>
            <a:ext cx="7800826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254496" indent="-127248" lvl="1">
              <a:lnSpc>
                <a:spcPts val="2687"/>
              </a:lnSpc>
              <a:buFont typeface="Arial"/>
              <a:buChar char="•"/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Customer satisfaction and feedback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416951" y="5829002"/>
            <a:ext cx="2736056" cy="356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Data-Driven Benefits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9416951" y="6344245"/>
            <a:ext cx="7800826" cy="1093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Visual charts and interactive dashboards enable administrators to identify patterns, optimize resource allocation, forecast demand, and implement strategic improvements for smarter urban mobility planning.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9416951" y="7680572"/>
            <a:ext cx="7800826" cy="1262955"/>
            <a:chOff x="0" y="0"/>
            <a:chExt cx="10401102" cy="168394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401047" cy="1683893"/>
            </a:xfrm>
            <a:custGeom>
              <a:avLst/>
              <a:gdLst/>
              <a:ahLst/>
              <a:cxnLst/>
              <a:rect r="r" b="b" t="t" l="l"/>
              <a:pathLst>
                <a:path h="1683893" w="10401047">
                  <a:moveTo>
                    <a:pt x="0" y="120904"/>
                  </a:moveTo>
                  <a:cubicBezTo>
                    <a:pt x="0" y="54102"/>
                    <a:pt x="54102" y="0"/>
                    <a:pt x="120904" y="0"/>
                  </a:cubicBezTo>
                  <a:lnTo>
                    <a:pt x="10280142" y="0"/>
                  </a:lnTo>
                  <a:cubicBezTo>
                    <a:pt x="10346944" y="0"/>
                    <a:pt x="10401047" y="54102"/>
                    <a:pt x="10401047" y="120904"/>
                  </a:cubicBezTo>
                  <a:lnTo>
                    <a:pt x="10401047" y="1562989"/>
                  </a:lnTo>
                  <a:cubicBezTo>
                    <a:pt x="10401047" y="1629791"/>
                    <a:pt x="10346944" y="1683893"/>
                    <a:pt x="10280142" y="1683893"/>
                  </a:cubicBezTo>
                  <a:lnTo>
                    <a:pt x="120904" y="1683893"/>
                  </a:lnTo>
                  <a:cubicBezTo>
                    <a:pt x="54102" y="1683893"/>
                    <a:pt x="0" y="1629791"/>
                    <a:pt x="0" y="1562989"/>
                  </a:cubicBezTo>
                  <a:close/>
                </a:path>
              </a:pathLst>
            </a:custGeom>
            <a:solidFill>
              <a:srgbClr val="001D4D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8" id="28"/>
          <p:cNvGrpSpPr>
            <a:grpSpLocks noChangeAspect="true"/>
          </p:cNvGrpSpPr>
          <p:nvPr/>
        </p:nvGrpSpPr>
        <p:grpSpPr>
          <a:xfrm rot="0">
            <a:off x="9632900" y="8009036"/>
            <a:ext cx="269825" cy="215950"/>
            <a:chOff x="0" y="0"/>
            <a:chExt cx="359767" cy="287933"/>
          </a:xfrm>
        </p:grpSpPr>
        <p:sp>
          <p:nvSpPr>
            <p:cNvPr name="Freeform 29" id="29" descr="preencoded.png"/>
            <p:cNvSpPr/>
            <p:nvPr/>
          </p:nvSpPr>
          <p:spPr>
            <a:xfrm flipH="false" flipV="false" rot="0">
              <a:off x="0" y="0"/>
              <a:ext cx="359791" cy="287909"/>
            </a:xfrm>
            <a:custGeom>
              <a:avLst/>
              <a:gdLst/>
              <a:ahLst/>
              <a:cxnLst/>
              <a:rect r="r" b="b" t="t" l="l"/>
              <a:pathLst>
                <a:path h="287909" w="359791">
                  <a:moveTo>
                    <a:pt x="0" y="0"/>
                  </a:moveTo>
                  <a:lnTo>
                    <a:pt x="359791" y="0"/>
                  </a:lnTo>
                  <a:lnTo>
                    <a:pt x="359791" y="287909"/>
                  </a:lnTo>
                  <a:lnTo>
                    <a:pt x="0" y="2879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318" r="6" b="-1326"/>
              </a:stretch>
            </a:blip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10118675" y="7893249"/>
            <a:ext cx="6883153" cy="748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Export reports in multiple formats for stakeholder presentations and compliance documentation.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615756" y="2162930"/>
            <a:ext cx="15056488" cy="7095370"/>
          </a:xfrm>
          <a:custGeom>
            <a:avLst/>
            <a:gdLst/>
            <a:ahLst/>
            <a:cxnLst/>
            <a:rect r="r" b="b" t="t" l="l"/>
            <a:pathLst>
              <a:path h="7095370" w="15056488">
                <a:moveTo>
                  <a:pt x="0" y="0"/>
                </a:moveTo>
                <a:lnTo>
                  <a:pt x="15056488" y="0"/>
                </a:lnTo>
                <a:lnTo>
                  <a:pt x="15056488" y="7095370"/>
                </a:lnTo>
                <a:lnTo>
                  <a:pt x="0" y="7095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595473" y="1009650"/>
            <a:ext cx="3097054" cy="334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Admin Dashboard Page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890588" y="680591"/>
            <a:ext cx="4771132" cy="615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7"/>
              </a:lnSpc>
            </a:pPr>
            <a:r>
              <a:rPr lang="en-US" sz="3749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90588" y="1629966"/>
            <a:ext cx="16506825" cy="658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5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NeuroFleetX represents a </a:t>
            </a:r>
            <a:r>
              <a:rPr lang="en-US" sz="1500" b="true">
                <a:solidFill>
                  <a:srgbClr val="609D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paradigm shift</a:t>
            </a:r>
            <a:r>
              <a:rPr lang="en-US" sz="15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in urban mobility management by centralizing fleet operations, booking automation, telemetry monitoring, route optimization, and administrative analytics into one intelligent, unified platform.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85825" y="2497931"/>
            <a:ext cx="5384601" cy="1433215"/>
            <a:chOff x="0" y="0"/>
            <a:chExt cx="7179468" cy="191095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7166737" cy="1898269"/>
            </a:xfrm>
            <a:custGeom>
              <a:avLst/>
              <a:gdLst/>
              <a:ahLst/>
              <a:cxnLst/>
              <a:rect r="r" b="b" t="t" l="l"/>
              <a:pathLst>
                <a:path h="1898269" w="7166737">
                  <a:moveTo>
                    <a:pt x="0" y="610743"/>
                  </a:moveTo>
                  <a:cubicBezTo>
                    <a:pt x="0" y="273431"/>
                    <a:pt x="274828" y="0"/>
                    <a:pt x="613664" y="0"/>
                  </a:cubicBezTo>
                  <a:lnTo>
                    <a:pt x="6553073" y="0"/>
                  </a:lnTo>
                  <a:cubicBezTo>
                    <a:pt x="6892036" y="0"/>
                    <a:pt x="7166737" y="273431"/>
                    <a:pt x="7166737" y="610743"/>
                  </a:cubicBezTo>
                  <a:lnTo>
                    <a:pt x="7166737" y="1287526"/>
                  </a:lnTo>
                  <a:cubicBezTo>
                    <a:pt x="7166737" y="1624838"/>
                    <a:pt x="6891909" y="1898269"/>
                    <a:pt x="6553073" y="1898269"/>
                  </a:cubicBezTo>
                  <a:lnTo>
                    <a:pt x="613664" y="1898269"/>
                  </a:lnTo>
                  <a:cubicBezTo>
                    <a:pt x="274828" y="1898269"/>
                    <a:pt x="0" y="1624838"/>
                    <a:pt x="0" y="1287526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179437" cy="1910969"/>
            </a:xfrm>
            <a:custGeom>
              <a:avLst/>
              <a:gdLst/>
              <a:ahLst/>
              <a:cxnLst/>
              <a:rect r="r" b="b" t="t" l="l"/>
              <a:pathLst>
                <a:path h="1910969" w="7179437">
                  <a:moveTo>
                    <a:pt x="0" y="617093"/>
                  </a:moveTo>
                  <a:cubicBezTo>
                    <a:pt x="0" y="276225"/>
                    <a:pt x="277622" y="0"/>
                    <a:pt x="620014" y="0"/>
                  </a:cubicBezTo>
                  <a:lnTo>
                    <a:pt x="6559423" y="0"/>
                  </a:lnTo>
                  <a:lnTo>
                    <a:pt x="6559423" y="6350"/>
                  </a:lnTo>
                  <a:lnTo>
                    <a:pt x="6559423" y="0"/>
                  </a:lnTo>
                  <a:cubicBezTo>
                    <a:pt x="6901815" y="0"/>
                    <a:pt x="7179437" y="276225"/>
                    <a:pt x="7179437" y="617093"/>
                  </a:cubicBezTo>
                  <a:lnTo>
                    <a:pt x="7173087" y="617093"/>
                  </a:lnTo>
                  <a:lnTo>
                    <a:pt x="7179437" y="617093"/>
                  </a:lnTo>
                  <a:lnTo>
                    <a:pt x="7179437" y="1293876"/>
                  </a:lnTo>
                  <a:lnTo>
                    <a:pt x="7173087" y="1293876"/>
                  </a:lnTo>
                  <a:lnTo>
                    <a:pt x="7179437" y="1293876"/>
                  </a:lnTo>
                  <a:cubicBezTo>
                    <a:pt x="7179437" y="1634744"/>
                    <a:pt x="6901815" y="1910969"/>
                    <a:pt x="6559423" y="1910969"/>
                  </a:cubicBezTo>
                  <a:lnTo>
                    <a:pt x="6559423" y="1904619"/>
                  </a:lnTo>
                  <a:lnTo>
                    <a:pt x="6559423" y="1910969"/>
                  </a:lnTo>
                  <a:lnTo>
                    <a:pt x="620014" y="1910969"/>
                  </a:lnTo>
                  <a:lnTo>
                    <a:pt x="620014" y="1904619"/>
                  </a:lnTo>
                  <a:lnTo>
                    <a:pt x="620014" y="1910969"/>
                  </a:lnTo>
                  <a:cubicBezTo>
                    <a:pt x="277622" y="1910969"/>
                    <a:pt x="0" y="1634744"/>
                    <a:pt x="0" y="1293876"/>
                  </a:cubicBezTo>
                  <a:lnTo>
                    <a:pt x="0" y="617093"/>
                  </a:lnTo>
                  <a:lnTo>
                    <a:pt x="6350" y="617093"/>
                  </a:lnTo>
                  <a:lnTo>
                    <a:pt x="0" y="617093"/>
                  </a:lnTo>
                  <a:moveTo>
                    <a:pt x="12700" y="617093"/>
                  </a:moveTo>
                  <a:lnTo>
                    <a:pt x="12700" y="1293876"/>
                  </a:lnTo>
                  <a:lnTo>
                    <a:pt x="6350" y="1293876"/>
                  </a:lnTo>
                  <a:lnTo>
                    <a:pt x="12700" y="1293876"/>
                  </a:lnTo>
                  <a:cubicBezTo>
                    <a:pt x="12700" y="1627632"/>
                    <a:pt x="284607" y="1898269"/>
                    <a:pt x="620014" y="1898269"/>
                  </a:cubicBezTo>
                  <a:lnTo>
                    <a:pt x="6559423" y="1898269"/>
                  </a:lnTo>
                  <a:cubicBezTo>
                    <a:pt x="6894957" y="1898269"/>
                    <a:pt x="7166737" y="1627632"/>
                    <a:pt x="7166737" y="1293876"/>
                  </a:cubicBezTo>
                  <a:lnTo>
                    <a:pt x="7166737" y="617093"/>
                  </a:lnTo>
                  <a:cubicBezTo>
                    <a:pt x="7166737" y="283337"/>
                    <a:pt x="6894830" y="12700"/>
                    <a:pt x="6559423" y="12700"/>
                  </a:cubicBezTo>
                  <a:lnTo>
                    <a:pt x="620014" y="12700"/>
                  </a:lnTo>
                  <a:lnTo>
                    <a:pt x="620014" y="6350"/>
                  </a:lnTo>
                  <a:lnTo>
                    <a:pt x="620014" y="12700"/>
                  </a:lnTo>
                  <a:cubicBezTo>
                    <a:pt x="284607" y="12700"/>
                    <a:pt x="12700" y="283337"/>
                    <a:pt x="12700" y="617093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1" id="11"/>
          <p:cNvSpPr txBox="true"/>
          <p:nvPr/>
        </p:nvSpPr>
        <p:spPr>
          <a:xfrm rot="0">
            <a:off x="1090910" y="2693491"/>
            <a:ext cx="2555825" cy="307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874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AI-Driven Automation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0910" y="3067943"/>
            <a:ext cx="4974431" cy="658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5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Intelligent algorithms optimize every aspect of fleet operations, from route planning to driver allocation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451699" y="2497931"/>
            <a:ext cx="5384601" cy="1433215"/>
            <a:chOff x="0" y="0"/>
            <a:chExt cx="7179468" cy="1910953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6350" y="6350"/>
              <a:ext cx="7166737" cy="1898269"/>
            </a:xfrm>
            <a:custGeom>
              <a:avLst/>
              <a:gdLst/>
              <a:ahLst/>
              <a:cxnLst/>
              <a:rect r="r" b="b" t="t" l="l"/>
              <a:pathLst>
                <a:path h="1898269" w="7166737">
                  <a:moveTo>
                    <a:pt x="0" y="610743"/>
                  </a:moveTo>
                  <a:cubicBezTo>
                    <a:pt x="0" y="273431"/>
                    <a:pt x="274828" y="0"/>
                    <a:pt x="613664" y="0"/>
                  </a:cubicBezTo>
                  <a:lnTo>
                    <a:pt x="6553073" y="0"/>
                  </a:lnTo>
                  <a:cubicBezTo>
                    <a:pt x="6892036" y="0"/>
                    <a:pt x="7166737" y="273431"/>
                    <a:pt x="7166737" y="610743"/>
                  </a:cubicBezTo>
                  <a:lnTo>
                    <a:pt x="7166737" y="1287526"/>
                  </a:lnTo>
                  <a:cubicBezTo>
                    <a:pt x="7166737" y="1624838"/>
                    <a:pt x="6891909" y="1898269"/>
                    <a:pt x="6553073" y="1898269"/>
                  </a:cubicBezTo>
                  <a:lnTo>
                    <a:pt x="613664" y="1898269"/>
                  </a:lnTo>
                  <a:cubicBezTo>
                    <a:pt x="274828" y="1898269"/>
                    <a:pt x="0" y="1624838"/>
                    <a:pt x="0" y="1287526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179437" cy="1910969"/>
            </a:xfrm>
            <a:custGeom>
              <a:avLst/>
              <a:gdLst/>
              <a:ahLst/>
              <a:cxnLst/>
              <a:rect r="r" b="b" t="t" l="l"/>
              <a:pathLst>
                <a:path h="1910969" w="7179437">
                  <a:moveTo>
                    <a:pt x="0" y="617093"/>
                  </a:moveTo>
                  <a:cubicBezTo>
                    <a:pt x="0" y="276225"/>
                    <a:pt x="277622" y="0"/>
                    <a:pt x="620014" y="0"/>
                  </a:cubicBezTo>
                  <a:lnTo>
                    <a:pt x="6559423" y="0"/>
                  </a:lnTo>
                  <a:lnTo>
                    <a:pt x="6559423" y="6350"/>
                  </a:lnTo>
                  <a:lnTo>
                    <a:pt x="6559423" y="0"/>
                  </a:lnTo>
                  <a:cubicBezTo>
                    <a:pt x="6901815" y="0"/>
                    <a:pt x="7179437" y="276225"/>
                    <a:pt x="7179437" y="617093"/>
                  </a:cubicBezTo>
                  <a:lnTo>
                    <a:pt x="7173087" y="617093"/>
                  </a:lnTo>
                  <a:lnTo>
                    <a:pt x="7179437" y="617093"/>
                  </a:lnTo>
                  <a:lnTo>
                    <a:pt x="7179437" y="1293876"/>
                  </a:lnTo>
                  <a:lnTo>
                    <a:pt x="7173087" y="1293876"/>
                  </a:lnTo>
                  <a:lnTo>
                    <a:pt x="7179437" y="1293876"/>
                  </a:lnTo>
                  <a:cubicBezTo>
                    <a:pt x="7179437" y="1634744"/>
                    <a:pt x="6901815" y="1910969"/>
                    <a:pt x="6559423" y="1910969"/>
                  </a:cubicBezTo>
                  <a:lnTo>
                    <a:pt x="6559423" y="1904619"/>
                  </a:lnTo>
                  <a:lnTo>
                    <a:pt x="6559423" y="1910969"/>
                  </a:lnTo>
                  <a:lnTo>
                    <a:pt x="620014" y="1910969"/>
                  </a:lnTo>
                  <a:lnTo>
                    <a:pt x="620014" y="1904619"/>
                  </a:lnTo>
                  <a:lnTo>
                    <a:pt x="620014" y="1910969"/>
                  </a:lnTo>
                  <a:cubicBezTo>
                    <a:pt x="277622" y="1910969"/>
                    <a:pt x="0" y="1634744"/>
                    <a:pt x="0" y="1293876"/>
                  </a:cubicBezTo>
                  <a:lnTo>
                    <a:pt x="0" y="617093"/>
                  </a:lnTo>
                  <a:lnTo>
                    <a:pt x="6350" y="617093"/>
                  </a:lnTo>
                  <a:lnTo>
                    <a:pt x="0" y="617093"/>
                  </a:lnTo>
                  <a:moveTo>
                    <a:pt x="12700" y="617093"/>
                  </a:moveTo>
                  <a:lnTo>
                    <a:pt x="12700" y="1293876"/>
                  </a:lnTo>
                  <a:lnTo>
                    <a:pt x="6350" y="1293876"/>
                  </a:lnTo>
                  <a:lnTo>
                    <a:pt x="12700" y="1293876"/>
                  </a:lnTo>
                  <a:cubicBezTo>
                    <a:pt x="12700" y="1627632"/>
                    <a:pt x="284607" y="1898269"/>
                    <a:pt x="620014" y="1898269"/>
                  </a:cubicBezTo>
                  <a:lnTo>
                    <a:pt x="6559423" y="1898269"/>
                  </a:lnTo>
                  <a:cubicBezTo>
                    <a:pt x="6894957" y="1898269"/>
                    <a:pt x="7166737" y="1627632"/>
                    <a:pt x="7166737" y="1293876"/>
                  </a:cubicBezTo>
                  <a:lnTo>
                    <a:pt x="7166737" y="617093"/>
                  </a:lnTo>
                  <a:cubicBezTo>
                    <a:pt x="7166737" y="283337"/>
                    <a:pt x="6894830" y="12700"/>
                    <a:pt x="6559423" y="12700"/>
                  </a:cubicBezTo>
                  <a:lnTo>
                    <a:pt x="620014" y="12700"/>
                  </a:lnTo>
                  <a:lnTo>
                    <a:pt x="620014" y="6350"/>
                  </a:lnTo>
                  <a:lnTo>
                    <a:pt x="620014" y="12700"/>
                  </a:lnTo>
                  <a:cubicBezTo>
                    <a:pt x="284607" y="12700"/>
                    <a:pt x="12700" y="283337"/>
                    <a:pt x="12700" y="617093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6656785" y="2693491"/>
            <a:ext cx="2702124" cy="307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874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Predictive Maintenance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656785" y="3067943"/>
            <a:ext cx="4974431" cy="658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5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Proactive vehicle health monitoring prevents costly breakdowns and extends fleet lifespan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017574" y="2497931"/>
            <a:ext cx="5384601" cy="1433215"/>
            <a:chOff x="0" y="0"/>
            <a:chExt cx="7179468" cy="191095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6350" y="6350"/>
              <a:ext cx="7166737" cy="1898269"/>
            </a:xfrm>
            <a:custGeom>
              <a:avLst/>
              <a:gdLst/>
              <a:ahLst/>
              <a:cxnLst/>
              <a:rect r="r" b="b" t="t" l="l"/>
              <a:pathLst>
                <a:path h="1898269" w="7166737">
                  <a:moveTo>
                    <a:pt x="0" y="610743"/>
                  </a:moveTo>
                  <a:cubicBezTo>
                    <a:pt x="0" y="273431"/>
                    <a:pt x="274828" y="0"/>
                    <a:pt x="613664" y="0"/>
                  </a:cubicBezTo>
                  <a:lnTo>
                    <a:pt x="6553073" y="0"/>
                  </a:lnTo>
                  <a:cubicBezTo>
                    <a:pt x="6892036" y="0"/>
                    <a:pt x="7166737" y="273431"/>
                    <a:pt x="7166737" y="610743"/>
                  </a:cubicBezTo>
                  <a:lnTo>
                    <a:pt x="7166737" y="1287526"/>
                  </a:lnTo>
                  <a:cubicBezTo>
                    <a:pt x="7166737" y="1624838"/>
                    <a:pt x="6891909" y="1898269"/>
                    <a:pt x="6553073" y="1898269"/>
                  </a:cubicBezTo>
                  <a:lnTo>
                    <a:pt x="613664" y="1898269"/>
                  </a:lnTo>
                  <a:cubicBezTo>
                    <a:pt x="274828" y="1898269"/>
                    <a:pt x="0" y="1624838"/>
                    <a:pt x="0" y="1287526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179437" cy="1910969"/>
            </a:xfrm>
            <a:custGeom>
              <a:avLst/>
              <a:gdLst/>
              <a:ahLst/>
              <a:cxnLst/>
              <a:rect r="r" b="b" t="t" l="l"/>
              <a:pathLst>
                <a:path h="1910969" w="7179437">
                  <a:moveTo>
                    <a:pt x="0" y="617093"/>
                  </a:moveTo>
                  <a:cubicBezTo>
                    <a:pt x="0" y="276225"/>
                    <a:pt x="277622" y="0"/>
                    <a:pt x="620014" y="0"/>
                  </a:cubicBezTo>
                  <a:lnTo>
                    <a:pt x="6559423" y="0"/>
                  </a:lnTo>
                  <a:lnTo>
                    <a:pt x="6559423" y="6350"/>
                  </a:lnTo>
                  <a:lnTo>
                    <a:pt x="6559423" y="0"/>
                  </a:lnTo>
                  <a:cubicBezTo>
                    <a:pt x="6901815" y="0"/>
                    <a:pt x="7179437" y="276225"/>
                    <a:pt x="7179437" y="617093"/>
                  </a:cubicBezTo>
                  <a:lnTo>
                    <a:pt x="7173087" y="617093"/>
                  </a:lnTo>
                  <a:lnTo>
                    <a:pt x="7179437" y="617093"/>
                  </a:lnTo>
                  <a:lnTo>
                    <a:pt x="7179437" y="1293876"/>
                  </a:lnTo>
                  <a:lnTo>
                    <a:pt x="7173087" y="1293876"/>
                  </a:lnTo>
                  <a:lnTo>
                    <a:pt x="7179437" y="1293876"/>
                  </a:lnTo>
                  <a:cubicBezTo>
                    <a:pt x="7179437" y="1634744"/>
                    <a:pt x="6901815" y="1910969"/>
                    <a:pt x="6559423" y="1910969"/>
                  </a:cubicBezTo>
                  <a:lnTo>
                    <a:pt x="6559423" y="1904619"/>
                  </a:lnTo>
                  <a:lnTo>
                    <a:pt x="6559423" y="1910969"/>
                  </a:lnTo>
                  <a:lnTo>
                    <a:pt x="620014" y="1910969"/>
                  </a:lnTo>
                  <a:lnTo>
                    <a:pt x="620014" y="1904619"/>
                  </a:lnTo>
                  <a:lnTo>
                    <a:pt x="620014" y="1910969"/>
                  </a:lnTo>
                  <a:cubicBezTo>
                    <a:pt x="277622" y="1910969"/>
                    <a:pt x="0" y="1634744"/>
                    <a:pt x="0" y="1293876"/>
                  </a:cubicBezTo>
                  <a:lnTo>
                    <a:pt x="0" y="617093"/>
                  </a:lnTo>
                  <a:lnTo>
                    <a:pt x="6350" y="617093"/>
                  </a:lnTo>
                  <a:lnTo>
                    <a:pt x="0" y="617093"/>
                  </a:lnTo>
                  <a:moveTo>
                    <a:pt x="12700" y="617093"/>
                  </a:moveTo>
                  <a:lnTo>
                    <a:pt x="12700" y="1293876"/>
                  </a:lnTo>
                  <a:lnTo>
                    <a:pt x="6350" y="1293876"/>
                  </a:lnTo>
                  <a:lnTo>
                    <a:pt x="12700" y="1293876"/>
                  </a:lnTo>
                  <a:cubicBezTo>
                    <a:pt x="12700" y="1627632"/>
                    <a:pt x="284607" y="1898269"/>
                    <a:pt x="620014" y="1898269"/>
                  </a:cubicBezTo>
                  <a:lnTo>
                    <a:pt x="6559423" y="1898269"/>
                  </a:lnTo>
                  <a:cubicBezTo>
                    <a:pt x="6894957" y="1898269"/>
                    <a:pt x="7166737" y="1627632"/>
                    <a:pt x="7166737" y="1293876"/>
                  </a:cubicBezTo>
                  <a:lnTo>
                    <a:pt x="7166737" y="617093"/>
                  </a:lnTo>
                  <a:cubicBezTo>
                    <a:pt x="7166737" y="283337"/>
                    <a:pt x="6894830" y="12700"/>
                    <a:pt x="6559423" y="12700"/>
                  </a:cubicBezTo>
                  <a:lnTo>
                    <a:pt x="620014" y="12700"/>
                  </a:lnTo>
                  <a:lnTo>
                    <a:pt x="620014" y="6350"/>
                  </a:lnTo>
                  <a:lnTo>
                    <a:pt x="620014" y="12700"/>
                  </a:lnTo>
                  <a:cubicBezTo>
                    <a:pt x="284607" y="12700"/>
                    <a:pt x="12700" y="283337"/>
                    <a:pt x="12700" y="617093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12222659" y="2693491"/>
            <a:ext cx="2385566" cy="307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874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Real-Time Insights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222659" y="3067943"/>
            <a:ext cx="4974431" cy="658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5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Comprehensive dashboards and analytics enable data-driven strategic decision-making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76784" y="4307979"/>
            <a:ext cx="16220629" cy="658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75"/>
              </a:lnSpc>
            </a:pPr>
            <a:r>
              <a:rPr lang="en-US" sz="15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"By enhancing operational efficiency, reducing costs, and improving service quality, NeuroFleetX empowers organizations to meet the evolving demands of modern urban transportation systems."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890588" y="4140994"/>
            <a:ext cx="28575" cy="1039714"/>
            <a:chOff x="0" y="0"/>
            <a:chExt cx="38100" cy="138628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38100" cy="1386332"/>
            </a:xfrm>
            <a:custGeom>
              <a:avLst/>
              <a:gdLst/>
              <a:ahLst/>
              <a:cxnLst/>
              <a:rect r="r" b="b" t="t" l="l"/>
              <a:pathLst>
                <a:path h="1386332" w="38100">
                  <a:moveTo>
                    <a:pt x="0" y="0"/>
                  </a:moveTo>
                  <a:lnTo>
                    <a:pt x="38100" y="0"/>
                  </a:lnTo>
                  <a:lnTo>
                    <a:pt x="38100" y="1386332"/>
                  </a:lnTo>
                  <a:lnTo>
                    <a:pt x="0" y="1386332"/>
                  </a:ln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6" id="26"/>
          <p:cNvGrpSpPr/>
          <p:nvPr/>
        </p:nvGrpSpPr>
        <p:grpSpPr>
          <a:xfrm rot="0">
            <a:off x="890588" y="5490655"/>
            <a:ext cx="16506825" cy="33338"/>
            <a:chOff x="0" y="0"/>
            <a:chExt cx="22009100" cy="4445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2009100" cy="44450"/>
            </a:xfrm>
            <a:custGeom>
              <a:avLst/>
              <a:gdLst/>
              <a:ahLst/>
              <a:cxnLst/>
              <a:rect r="r" b="b" t="t" l="l"/>
              <a:pathLst>
                <a:path h="44450" w="22009100">
                  <a:moveTo>
                    <a:pt x="0" y="0"/>
                  </a:moveTo>
                  <a:lnTo>
                    <a:pt x="22009100" y="0"/>
                  </a:lnTo>
                  <a:lnTo>
                    <a:pt x="22009100" y="44450"/>
                  </a:lnTo>
                  <a:lnTo>
                    <a:pt x="0" y="44450"/>
                  </a:lnTo>
                  <a:close/>
                </a:path>
              </a:pathLst>
            </a:custGeom>
            <a:solidFill>
              <a:srgbClr val="E2E6E9">
                <a:alpha val="2470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8" id="28"/>
          <p:cNvSpPr txBox="true"/>
          <p:nvPr/>
        </p:nvSpPr>
        <p:spPr>
          <a:xfrm rot="0">
            <a:off x="904875" y="6695567"/>
            <a:ext cx="5038960" cy="658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50"/>
              </a:lnSpc>
            </a:pPr>
            <a:r>
              <a:rPr lang="en-US" sz="396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Thank You!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04875" y="7529717"/>
            <a:ext cx="15069530" cy="759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35"/>
              </a:lnSpc>
            </a:pPr>
            <a:r>
              <a:rPr lang="en-US" sz="1980" b="true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Presented by: Payal Sahu</a:t>
            </a:r>
          </a:p>
          <a:p>
            <a:pPr algn="l">
              <a:lnSpc>
                <a:spcPts val="3135"/>
              </a:lnSpc>
            </a:pPr>
            <a:r>
              <a:rPr lang="en-US" sz="1980" b="true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Infosys Springboard Virtual Internship 6.0 – Batch 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1079748" y="922139"/>
            <a:ext cx="6556325" cy="848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Problem Statement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9748" y="2416225"/>
            <a:ext cx="5026372" cy="501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306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Urban Mobility Challenges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79748" y="3103364"/>
            <a:ext cx="7744420" cy="1334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Urban transportation systems today struggle with fragmented operations and outdated management approaches. Key pain points include: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79748" y="4597896"/>
            <a:ext cx="7744420" cy="49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249"/>
              </a:lnSpc>
              <a:buFont typeface="Arial"/>
              <a:buChar char="•"/>
            </a:pP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Poor fleet coordination leading to underutilized vehicles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9748" y="5109121"/>
            <a:ext cx="7744420" cy="49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249"/>
              </a:lnSpc>
              <a:buFont typeface="Arial"/>
              <a:buChar char="•"/>
            </a:pP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Inefficient routing causing delays and fuel wastage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79748" y="5620345"/>
            <a:ext cx="7744420" cy="915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249"/>
              </a:lnSpc>
              <a:buFont typeface="Arial"/>
              <a:buChar char="•"/>
            </a:pP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Reactive maintenance resulting in unexpected breakdowns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748" y="6551116"/>
            <a:ext cx="7744420" cy="49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249"/>
              </a:lnSpc>
              <a:buFont typeface="Arial"/>
              <a:buChar char="•"/>
            </a:pP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Manual driver allocation creating bottlenecks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79748" y="7062341"/>
            <a:ext cx="7744420" cy="495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11051" indent="-155525" lvl="1">
              <a:lnSpc>
                <a:spcPts val="3249"/>
              </a:lnSpc>
              <a:buFont typeface="Arial"/>
              <a:buChar char="•"/>
            </a:pP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Scattered data preventing informed decision-making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9748" y="7717780"/>
            <a:ext cx="7744420" cy="161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Organizations urgently need a </a:t>
            </a:r>
            <a:r>
              <a:rPr lang="en-US" sz="2062">
                <a:solidFill>
                  <a:srgbClr val="609DFF"/>
                </a:solidFill>
                <a:latin typeface="Merriweather"/>
                <a:ea typeface="Merriweather"/>
                <a:cs typeface="Merriweather"/>
                <a:sym typeface="Merriweather"/>
              </a:rPr>
              <a:t>unified intelligent platform</a:t>
            </a: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that seamlessly integrates fleet tracking, booking automation, predictive analytics, and AI-driven optimization.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9473356" y="2458491"/>
            <a:ext cx="6582667" cy="6582667"/>
            <a:chOff x="0" y="0"/>
            <a:chExt cx="8776890" cy="8776890"/>
          </a:xfrm>
        </p:grpSpPr>
        <p:sp>
          <p:nvSpPr>
            <p:cNvPr name="Freeform 16" id="16" descr="preencoded.png"/>
            <p:cNvSpPr/>
            <p:nvPr/>
          </p:nvSpPr>
          <p:spPr>
            <a:xfrm flipH="false" flipV="false" rot="0">
              <a:off x="0" y="0"/>
              <a:ext cx="8776843" cy="8776843"/>
            </a:xfrm>
            <a:custGeom>
              <a:avLst/>
              <a:gdLst/>
              <a:ahLst/>
              <a:cxnLst/>
              <a:rect r="r" b="b" t="t" l="l"/>
              <a:pathLst>
                <a:path h="8776843" w="8776843">
                  <a:moveTo>
                    <a:pt x="0" y="0"/>
                  </a:moveTo>
                  <a:lnTo>
                    <a:pt x="8776843" y="0"/>
                  </a:lnTo>
                  <a:lnTo>
                    <a:pt x="8776843" y="8776843"/>
                  </a:lnTo>
                  <a:lnTo>
                    <a:pt x="0" y="87768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937747" y="952797"/>
            <a:ext cx="5399335" cy="703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12"/>
              </a:lnSpc>
            </a:pPr>
            <a:r>
              <a:rPr lang="en-US" sz="425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Proposed Solution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37747" y="1923009"/>
            <a:ext cx="9270504" cy="1438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NeuroFleetX is an </a:t>
            </a:r>
            <a:r>
              <a:rPr lang="en-US" sz="1687" b="true">
                <a:solidFill>
                  <a:srgbClr val="609D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AI-powered fleet and mobility optimization system</a:t>
            </a: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that transforms urban transportation through intelligent automation and real-time insights. The platform integrates advanced telemetry, automated booking intelligence, predictive analytics, and intuitive dashboards tailored for Admin, Driver, and Customer roles.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932985" y="3600004"/>
            <a:ext cx="9280029" cy="1272779"/>
            <a:chOff x="0" y="0"/>
            <a:chExt cx="12373372" cy="16970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350" y="6350"/>
              <a:ext cx="12360783" cy="1684274"/>
            </a:xfrm>
            <a:custGeom>
              <a:avLst/>
              <a:gdLst/>
              <a:ahLst/>
              <a:cxnLst/>
              <a:rect r="r" b="b" t="t" l="l"/>
              <a:pathLst>
                <a:path h="1684274" w="12360783">
                  <a:moveTo>
                    <a:pt x="0" y="120904"/>
                  </a:moveTo>
                  <a:cubicBezTo>
                    <a:pt x="0" y="54102"/>
                    <a:pt x="54483" y="0"/>
                    <a:pt x="121793" y="0"/>
                  </a:cubicBezTo>
                  <a:lnTo>
                    <a:pt x="12238990" y="0"/>
                  </a:lnTo>
                  <a:cubicBezTo>
                    <a:pt x="12306173" y="0"/>
                    <a:pt x="12360783" y="54102"/>
                    <a:pt x="12360783" y="120904"/>
                  </a:cubicBezTo>
                  <a:lnTo>
                    <a:pt x="12360783" y="1563370"/>
                  </a:lnTo>
                  <a:cubicBezTo>
                    <a:pt x="12360783" y="1630172"/>
                    <a:pt x="12306300" y="1684274"/>
                    <a:pt x="12238990" y="1684274"/>
                  </a:cubicBezTo>
                  <a:lnTo>
                    <a:pt x="121793" y="1684274"/>
                  </a:lnTo>
                  <a:cubicBezTo>
                    <a:pt x="54610" y="1684274"/>
                    <a:pt x="0" y="1630172"/>
                    <a:pt x="0" y="1563370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373483" cy="1696974"/>
            </a:xfrm>
            <a:custGeom>
              <a:avLst/>
              <a:gdLst/>
              <a:ahLst/>
              <a:cxnLst/>
              <a:rect r="r" b="b" t="t" l="l"/>
              <a:pathLst>
                <a:path h="1696974" w="12373483">
                  <a:moveTo>
                    <a:pt x="0" y="127254"/>
                  </a:moveTo>
                  <a:cubicBezTo>
                    <a:pt x="0" y="56896"/>
                    <a:pt x="57404" y="0"/>
                    <a:pt x="128143" y="0"/>
                  </a:cubicBezTo>
                  <a:lnTo>
                    <a:pt x="12245340" y="0"/>
                  </a:lnTo>
                  <a:lnTo>
                    <a:pt x="12245340" y="6350"/>
                  </a:lnTo>
                  <a:lnTo>
                    <a:pt x="12245340" y="0"/>
                  </a:lnTo>
                  <a:cubicBezTo>
                    <a:pt x="12316079" y="0"/>
                    <a:pt x="12373483" y="56896"/>
                    <a:pt x="12373483" y="127254"/>
                  </a:cubicBezTo>
                  <a:lnTo>
                    <a:pt x="12367133" y="127254"/>
                  </a:lnTo>
                  <a:lnTo>
                    <a:pt x="12373483" y="127254"/>
                  </a:lnTo>
                  <a:lnTo>
                    <a:pt x="12373483" y="1569720"/>
                  </a:lnTo>
                  <a:lnTo>
                    <a:pt x="12367133" y="1569720"/>
                  </a:lnTo>
                  <a:lnTo>
                    <a:pt x="12373483" y="1569720"/>
                  </a:lnTo>
                  <a:cubicBezTo>
                    <a:pt x="12373483" y="1640078"/>
                    <a:pt x="12316079" y="1696974"/>
                    <a:pt x="12245340" y="1696974"/>
                  </a:cubicBezTo>
                  <a:lnTo>
                    <a:pt x="12245340" y="1690624"/>
                  </a:lnTo>
                  <a:lnTo>
                    <a:pt x="12245340" y="1696974"/>
                  </a:lnTo>
                  <a:lnTo>
                    <a:pt x="128143" y="1696974"/>
                  </a:lnTo>
                  <a:lnTo>
                    <a:pt x="128143" y="1690624"/>
                  </a:lnTo>
                  <a:lnTo>
                    <a:pt x="128143" y="1696974"/>
                  </a:lnTo>
                  <a:cubicBezTo>
                    <a:pt x="57404" y="1697101"/>
                    <a:pt x="0" y="1640078"/>
                    <a:pt x="0" y="1569720"/>
                  </a:cubicBezTo>
                  <a:lnTo>
                    <a:pt x="0" y="127254"/>
                  </a:lnTo>
                  <a:lnTo>
                    <a:pt x="6350" y="127254"/>
                  </a:lnTo>
                  <a:lnTo>
                    <a:pt x="0" y="127254"/>
                  </a:lnTo>
                  <a:moveTo>
                    <a:pt x="12700" y="127254"/>
                  </a:moveTo>
                  <a:lnTo>
                    <a:pt x="12700" y="1569720"/>
                  </a:lnTo>
                  <a:lnTo>
                    <a:pt x="6350" y="1569720"/>
                  </a:lnTo>
                  <a:lnTo>
                    <a:pt x="12700" y="1569720"/>
                  </a:lnTo>
                  <a:cubicBezTo>
                    <a:pt x="12700" y="1632966"/>
                    <a:pt x="64262" y="1684274"/>
                    <a:pt x="128143" y="1684274"/>
                  </a:cubicBezTo>
                  <a:lnTo>
                    <a:pt x="12245340" y="1684274"/>
                  </a:lnTo>
                  <a:cubicBezTo>
                    <a:pt x="12309094" y="1684274"/>
                    <a:pt x="12360783" y="1632966"/>
                    <a:pt x="12360783" y="1569720"/>
                  </a:cubicBezTo>
                  <a:lnTo>
                    <a:pt x="12360783" y="127254"/>
                  </a:lnTo>
                  <a:cubicBezTo>
                    <a:pt x="12360783" y="64008"/>
                    <a:pt x="12309222" y="12700"/>
                    <a:pt x="12245340" y="12700"/>
                  </a:cubicBezTo>
                  <a:lnTo>
                    <a:pt x="128143" y="12700"/>
                  </a:lnTo>
                  <a:lnTo>
                    <a:pt x="128143" y="6350"/>
                  </a:lnTo>
                  <a:lnTo>
                    <a:pt x="128143" y="12700"/>
                  </a:lnTo>
                  <a:cubicBezTo>
                    <a:pt x="64262" y="12700"/>
                    <a:pt x="12700" y="64008"/>
                    <a:pt x="12700" y="127254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3" id="13"/>
          <p:cNvSpPr txBox="true"/>
          <p:nvPr/>
        </p:nvSpPr>
        <p:spPr>
          <a:xfrm rot="0">
            <a:off x="8163222" y="3811191"/>
            <a:ext cx="2699594" cy="356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Frontend Layer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163222" y="4239965"/>
            <a:ext cx="8819555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ReactJS, Tailwind CSS, ShadCN UI components for responsive interfaces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932985" y="5079206"/>
            <a:ext cx="9280029" cy="1272779"/>
            <a:chOff x="0" y="0"/>
            <a:chExt cx="12373372" cy="16970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6350" y="6350"/>
              <a:ext cx="12360783" cy="1684274"/>
            </a:xfrm>
            <a:custGeom>
              <a:avLst/>
              <a:gdLst/>
              <a:ahLst/>
              <a:cxnLst/>
              <a:rect r="r" b="b" t="t" l="l"/>
              <a:pathLst>
                <a:path h="1684274" w="12360783">
                  <a:moveTo>
                    <a:pt x="0" y="120904"/>
                  </a:moveTo>
                  <a:cubicBezTo>
                    <a:pt x="0" y="54102"/>
                    <a:pt x="54483" y="0"/>
                    <a:pt x="121793" y="0"/>
                  </a:cubicBezTo>
                  <a:lnTo>
                    <a:pt x="12238990" y="0"/>
                  </a:lnTo>
                  <a:cubicBezTo>
                    <a:pt x="12306173" y="0"/>
                    <a:pt x="12360783" y="54102"/>
                    <a:pt x="12360783" y="120904"/>
                  </a:cubicBezTo>
                  <a:lnTo>
                    <a:pt x="12360783" y="1563370"/>
                  </a:lnTo>
                  <a:cubicBezTo>
                    <a:pt x="12360783" y="1630172"/>
                    <a:pt x="12306300" y="1684274"/>
                    <a:pt x="12238990" y="1684274"/>
                  </a:cubicBezTo>
                  <a:lnTo>
                    <a:pt x="121793" y="1684274"/>
                  </a:lnTo>
                  <a:cubicBezTo>
                    <a:pt x="54610" y="1684274"/>
                    <a:pt x="0" y="1630172"/>
                    <a:pt x="0" y="1563370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373483" cy="1696974"/>
            </a:xfrm>
            <a:custGeom>
              <a:avLst/>
              <a:gdLst/>
              <a:ahLst/>
              <a:cxnLst/>
              <a:rect r="r" b="b" t="t" l="l"/>
              <a:pathLst>
                <a:path h="1696974" w="12373483">
                  <a:moveTo>
                    <a:pt x="0" y="127254"/>
                  </a:moveTo>
                  <a:cubicBezTo>
                    <a:pt x="0" y="56896"/>
                    <a:pt x="57404" y="0"/>
                    <a:pt x="128143" y="0"/>
                  </a:cubicBezTo>
                  <a:lnTo>
                    <a:pt x="12245340" y="0"/>
                  </a:lnTo>
                  <a:lnTo>
                    <a:pt x="12245340" y="6350"/>
                  </a:lnTo>
                  <a:lnTo>
                    <a:pt x="12245340" y="0"/>
                  </a:lnTo>
                  <a:cubicBezTo>
                    <a:pt x="12316079" y="0"/>
                    <a:pt x="12373483" y="56896"/>
                    <a:pt x="12373483" y="127254"/>
                  </a:cubicBezTo>
                  <a:lnTo>
                    <a:pt x="12367133" y="127254"/>
                  </a:lnTo>
                  <a:lnTo>
                    <a:pt x="12373483" y="127254"/>
                  </a:lnTo>
                  <a:lnTo>
                    <a:pt x="12373483" y="1569720"/>
                  </a:lnTo>
                  <a:lnTo>
                    <a:pt x="12367133" y="1569720"/>
                  </a:lnTo>
                  <a:lnTo>
                    <a:pt x="12373483" y="1569720"/>
                  </a:lnTo>
                  <a:cubicBezTo>
                    <a:pt x="12373483" y="1640078"/>
                    <a:pt x="12316079" y="1696974"/>
                    <a:pt x="12245340" y="1696974"/>
                  </a:cubicBezTo>
                  <a:lnTo>
                    <a:pt x="12245340" y="1690624"/>
                  </a:lnTo>
                  <a:lnTo>
                    <a:pt x="12245340" y="1696974"/>
                  </a:lnTo>
                  <a:lnTo>
                    <a:pt x="128143" y="1696974"/>
                  </a:lnTo>
                  <a:lnTo>
                    <a:pt x="128143" y="1690624"/>
                  </a:lnTo>
                  <a:lnTo>
                    <a:pt x="128143" y="1696974"/>
                  </a:lnTo>
                  <a:cubicBezTo>
                    <a:pt x="57404" y="1697101"/>
                    <a:pt x="0" y="1640078"/>
                    <a:pt x="0" y="1569720"/>
                  </a:cubicBezTo>
                  <a:lnTo>
                    <a:pt x="0" y="127254"/>
                  </a:lnTo>
                  <a:lnTo>
                    <a:pt x="6350" y="127254"/>
                  </a:lnTo>
                  <a:lnTo>
                    <a:pt x="0" y="127254"/>
                  </a:lnTo>
                  <a:moveTo>
                    <a:pt x="12700" y="127254"/>
                  </a:moveTo>
                  <a:lnTo>
                    <a:pt x="12700" y="1569720"/>
                  </a:lnTo>
                  <a:lnTo>
                    <a:pt x="6350" y="1569720"/>
                  </a:lnTo>
                  <a:lnTo>
                    <a:pt x="12700" y="1569720"/>
                  </a:lnTo>
                  <a:cubicBezTo>
                    <a:pt x="12700" y="1632966"/>
                    <a:pt x="64262" y="1684274"/>
                    <a:pt x="128143" y="1684274"/>
                  </a:cubicBezTo>
                  <a:lnTo>
                    <a:pt x="12245340" y="1684274"/>
                  </a:lnTo>
                  <a:cubicBezTo>
                    <a:pt x="12309094" y="1684274"/>
                    <a:pt x="12360783" y="1632966"/>
                    <a:pt x="12360783" y="1569720"/>
                  </a:cubicBezTo>
                  <a:lnTo>
                    <a:pt x="12360783" y="127254"/>
                  </a:lnTo>
                  <a:cubicBezTo>
                    <a:pt x="12360783" y="64008"/>
                    <a:pt x="12309222" y="12700"/>
                    <a:pt x="12245340" y="12700"/>
                  </a:cubicBezTo>
                  <a:lnTo>
                    <a:pt x="128143" y="12700"/>
                  </a:lnTo>
                  <a:lnTo>
                    <a:pt x="128143" y="6350"/>
                  </a:lnTo>
                  <a:lnTo>
                    <a:pt x="128143" y="12700"/>
                  </a:lnTo>
                  <a:cubicBezTo>
                    <a:pt x="64262" y="12700"/>
                    <a:pt x="12700" y="64008"/>
                    <a:pt x="12700" y="127254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8" id="18"/>
          <p:cNvSpPr txBox="true"/>
          <p:nvPr/>
        </p:nvSpPr>
        <p:spPr>
          <a:xfrm rot="0">
            <a:off x="8163222" y="5290394"/>
            <a:ext cx="2699594" cy="356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Backend Engine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163222" y="5719168"/>
            <a:ext cx="8819555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Java Spring Boot for robust API services and business logic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7932985" y="6558409"/>
            <a:ext cx="9280029" cy="1272779"/>
            <a:chOff x="0" y="0"/>
            <a:chExt cx="12373372" cy="169703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6350" y="6350"/>
              <a:ext cx="12360783" cy="1684274"/>
            </a:xfrm>
            <a:custGeom>
              <a:avLst/>
              <a:gdLst/>
              <a:ahLst/>
              <a:cxnLst/>
              <a:rect r="r" b="b" t="t" l="l"/>
              <a:pathLst>
                <a:path h="1684274" w="12360783">
                  <a:moveTo>
                    <a:pt x="0" y="120904"/>
                  </a:moveTo>
                  <a:cubicBezTo>
                    <a:pt x="0" y="54102"/>
                    <a:pt x="54483" y="0"/>
                    <a:pt x="121793" y="0"/>
                  </a:cubicBezTo>
                  <a:lnTo>
                    <a:pt x="12238990" y="0"/>
                  </a:lnTo>
                  <a:cubicBezTo>
                    <a:pt x="12306173" y="0"/>
                    <a:pt x="12360783" y="54102"/>
                    <a:pt x="12360783" y="120904"/>
                  </a:cubicBezTo>
                  <a:lnTo>
                    <a:pt x="12360783" y="1563370"/>
                  </a:lnTo>
                  <a:cubicBezTo>
                    <a:pt x="12360783" y="1630172"/>
                    <a:pt x="12306300" y="1684274"/>
                    <a:pt x="12238990" y="1684274"/>
                  </a:cubicBezTo>
                  <a:lnTo>
                    <a:pt x="121793" y="1684274"/>
                  </a:lnTo>
                  <a:cubicBezTo>
                    <a:pt x="54610" y="1684274"/>
                    <a:pt x="0" y="1630172"/>
                    <a:pt x="0" y="1563370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2373483" cy="1696974"/>
            </a:xfrm>
            <a:custGeom>
              <a:avLst/>
              <a:gdLst/>
              <a:ahLst/>
              <a:cxnLst/>
              <a:rect r="r" b="b" t="t" l="l"/>
              <a:pathLst>
                <a:path h="1696974" w="12373483">
                  <a:moveTo>
                    <a:pt x="0" y="127254"/>
                  </a:moveTo>
                  <a:cubicBezTo>
                    <a:pt x="0" y="56896"/>
                    <a:pt x="57404" y="0"/>
                    <a:pt x="128143" y="0"/>
                  </a:cubicBezTo>
                  <a:lnTo>
                    <a:pt x="12245340" y="0"/>
                  </a:lnTo>
                  <a:lnTo>
                    <a:pt x="12245340" y="6350"/>
                  </a:lnTo>
                  <a:lnTo>
                    <a:pt x="12245340" y="0"/>
                  </a:lnTo>
                  <a:cubicBezTo>
                    <a:pt x="12316079" y="0"/>
                    <a:pt x="12373483" y="56896"/>
                    <a:pt x="12373483" y="127254"/>
                  </a:cubicBezTo>
                  <a:lnTo>
                    <a:pt x="12367133" y="127254"/>
                  </a:lnTo>
                  <a:lnTo>
                    <a:pt x="12373483" y="127254"/>
                  </a:lnTo>
                  <a:lnTo>
                    <a:pt x="12373483" y="1569720"/>
                  </a:lnTo>
                  <a:lnTo>
                    <a:pt x="12367133" y="1569720"/>
                  </a:lnTo>
                  <a:lnTo>
                    <a:pt x="12373483" y="1569720"/>
                  </a:lnTo>
                  <a:cubicBezTo>
                    <a:pt x="12373483" y="1640078"/>
                    <a:pt x="12316079" y="1696974"/>
                    <a:pt x="12245340" y="1696974"/>
                  </a:cubicBezTo>
                  <a:lnTo>
                    <a:pt x="12245340" y="1690624"/>
                  </a:lnTo>
                  <a:lnTo>
                    <a:pt x="12245340" y="1696974"/>
                  </a:lnTo>
                  <a:lnTo>
                    <a:pt x="128143" y="1696974"/>
                  </a:lnTo>
                  <a:lnTo>
                    <a:pt x="128143" y="1690624"/>
                  </a:lnTo>
                  <a:lnTo>
                    <a:pt x="128143" y="1696974"/>
                  </a:lnTo>
                  <a:cubicBezTo>
                    <a:pt x="57404" y="1697101"/>
                    <a:pt x="0" y="1640078"/>
                    <a:pt x="0" y="1569720"/>
                  </a:cubicBezTo>
                  <a:lnTo>
                    <a:pt x="0" y="127254"/>
                  </a:lnTo>
                  <a:lnTo>
                    <a:pt x="6350" y="127254"/>
                  </a:lnTo>
                  <a:lnTo>
                    <a:pt x="0" y="127254"/>
                  </a:lnTo>
                  <a:moveTo>
                    <a:pt x="12700" y="127254"/>
                  </a:moveTo>
                  <a:lnTo>
                    <a:pt x="12700" y="1569720"/>
                  </a:lnTo>
                  <a:lnTo>
                    <a:pt x="6350" y="1569720"/>
                  </a:lnTo>
                  <a:lnTo>
                    <a:pt x="12700" y="1569720"/>
                  </a:lnTo>
                  <a:cubicBezTo>
                    <a:pt x="12700" y="1632966"/>
                    <a:pt x="64262" y="1684274"/>
                    <a:pt x="128143" y="1684274"/>
                  </a:cubicBezTo>
                  <a:lnTo>
                    <a:pt x="12245340" y="1684274"/>
                  </a:lnTo>
                  <a:cubicBezTo>
                    <a:pt x="12309094" y="1684274"/>
                    <a:pt x="12360783" y="1632966"/>
                    <a:pt x="12360783" y="1569720"/>
                  </a:cubicBezTo>
                  <a:lnTo>
                    <a:pt x="12360783" y="127254"/>
                  </a:lnTo>
                  <a:cubicBezTo>
                    <a:pt x="12360783" y="64008"/>
                    <a:pt x="12309222" y="12700"/>
                    <a:pt x="12245340" y="12700"/>
                  </a:cubicBezTo>
                  <a:lnTo>
                    <a:pt x="128143" y="12700"/>
                  </a:lnTo>
                  <a:lnTo>
                    <a:pt x="128143" y="6350"/>
                  </a:lnTo>
                  <a:lnTo>
                    <a:pt x="128143" y="12700"/>
                  </a:lnTo>
                  <a:cubicBezTo>
                    <a:pt x="64262" y="12700"/>
                    <a:pt x="12700" y="64008"/>
                    <a:pt x="12700" y="127254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3" id="23"/>
          <p:cNvSpPr txBox="true"/>
          <p:nvPr/>
        </p:nvSpPr>
        <p:spPr>
          <a:xfrm rot="0">
            <a:off x="8163222" y="6769596"/>
            <a:ext cx="2699594" cy="356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Database &amp; Auth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163222" y="7198370"/>
            <a:ext cx="8819555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Firebase Auth, Firestore, Realtime Database for scalable storage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7932985" y="8037611"/>
            <a:ext cx="9280029" cy="1272779"/>
            <a:chOff x="0" y="0"/>
            <a:chExt cx="12373372" cy="169703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6350" y="6350"/>
              <a:ext cx="12360783" cy="1684274"/>
            </a:xfrm>
            <a:custGeom>
              <a:avLst/>
              <a:gdLst/>
              <a:ahLst/>
              <a:cxnLst/>
              <a:rect r="r" b="b" t="t" l="l"/>
              <a:pathLst>
                <a:path h="1684274" w="12360783">
                  <a:moveTo>
                    <a:pt x="0" y="120904"/>
                  </a:moveTo>
                  <a:cubicBezTo>
                    <a:pt x="0" y="54102"/>
                    <a:pt x="54483" y="0"/>
                    <a:pt x="121793" y="0"/>
                  </a:cubicBezTo>
                  <a:lnTo>
                    <a:pt x="12238990" y="0"/>
                  </a:lnTo>
                  <a:cubicBezTo>
                    <a:pt x="12306173" y="0"/>
                    <a:pt x="12360783" y="54102"/>
                    <a:pt x="12360783" y="120904"/>
                  </a:cubicBezTo>
                  <a:lnTo>
                    <a:pt x="12360783" y="1563370"/>
                  </a:lnTo>
                  <a:cubicBezTo>
                    <a:pt x="12360783" y="1630172"/>
                    <a:pt x="12306300" y="1684274"/>
                    <a:pt x="12238990" y="1684274"/>
                  </a:cubicBezTo>
                  <a:lnTo>
                    <a:pt x="121793" y="1684274"/>
                  </a:lnTo>
                  <a:cubicBezTo>
                    <a:pt x="54610" y="1684274"/>
                    <a:pt x="0" y="1630172"/>
                    <a:pt x="0" y="1563370"/>
                  </a:cubicBezTo>
                  <a:close/>
                </a:path>
              </a:pathLst>
            </a:custGeom>
            <a:solidFill>
              <a:srgbClr val="003180"/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2373483" cy="1696974"/>
            </a:xfrm>
            <a:custGeom>
              <a:avLst/>
              <a:gdLst/>
              <a:ahLst/>
              <a:cxnLst/>
              <a:rect r="r" b="b" t="t" l="l"/>
              <a:pathLst>
                <a:path h="1696974" w="12373483">
                  <a:moveTo>
                    <a:pt x="0" y="127254"/>
                  </a:moveTo>
                  <a:cubicBezTo>
                    <a:pt x="0" y="56896"/>
                    <a:pt x="57404" y="0"/>
                    <a:pt x="128143" y="0"/>
                  </a:cubicBezTo>
                  <a:lnTo>
                    <a:pt x="12245340" y="0"/>
                  </a:lnTo>
                  <a:lnTo>
                    <a:pt x="12245340" y="6350"/>
                  </a:lnTo>
                  <a:lnTo>
                    <a:pt x="12245340" y="0"/>
                  </a:lnTo>
                  <a:cubicBezTo>
                    <a:pt x="12316079" y="0"/>
                    <a:pt x="12373483" y="56896"/>
                    <a:pt x="12373483" y="127254"/>
                  </a:cubicBezTo>
                  <a:lnTo>
                    <a:pt x="12367133" y="127254"/>
                  </a:lnTo>
                  <a:lnTo>
                    <a:pt x="12373483" y="127254"/>
                  </a:lnTo>
                  <a:lnTo>
                    <a:pt x="12373483" y="1569720"/>
                  </a:lnTo>
                  <a:lnTo>
                    <a:pt x="12367133" y="1569720"/>
                  </a:lnTo>
                  <a:lnTo>
                    <a:pt x="12373483" y="1569720"/>
                  </a:lnTo>
                  <a:cubicBezTo>
                    <a:pt x="12373483" y="1640078"/>
                    <a:pt x="12316079" y="1696974"/>
                    <a:pt x="12245340" y="1696974"/>
                  </a:cubicBezTo>
                  <a:lnTo>
                    <a:pt x="12245340" y="1690624"/>
                  </a:lnTo>
                  <a:lnTo>
                    <a:pt x="12245340" y="1696974"/>
                  </a:lnTo>
                  <a:lnTo>
                    <a:pt x="128143" y="1696974"/>
                  </a:lnTo>
                  <a:lnTo>
                    <a:pt x="128143" y="1690624"/>
                  </a:lnTo>
                  <a:lnTo>
                    <a:pt x="128143" y="1696974"/>
                  </a:lnTo>
                  <a:cubicBezTo>
                    <a:pt x="57404" y="1697101"/>
                    <a:pt x="0" y="1640078"/>
                    <a:pt x="0" y="1569720"/>
                  </a:cubicBezTo>
                  <a:lnTo>
                    <a:pt x="0" y="127254"/>
                  </a:lnTo>
                  <a:lnTo>
                    <a:pt x="6350" y="127254"/>
                  </a:lnTo>
                  <a:lnTo>
                    <a:pt x="0" y="127254"/>
                  </a:lnTo>
                  <a:moveTo>
                    <a:pt x="12700" y="127254"/>
                  </a:moveTo>
                  <a:lnTo>
                    <a:pt x="12700" y="1569720"/>
                  </a:lnTo>
                  <a:lnTo>
                    <a:pt x="6350" y="1569720"/>
                  </a:lnTo>
                  <a:lnTo>
                    <a:pt x="12700" y="1569720"/>
                  </a:lnTo>
                  <a:cubicBezTo>
                    <a:pt x="12700" y="1632966"/>
                    <a:pt x="64262" y="1684274"/>
                    <a:pt x="128143" y="1684274"/>
                  </a:cubicBezTo>
                  <a:lnTo>
                    <a:pt x="12245340" y="1684274"/>
                  </a:lnTo>
                  <a:cubicBezTo>
                    <a:pt x="12309094" y="1684274"/>
                    <a:pt x="12360783" y="1632966"/>
                    <a:pt x="12360783" y="1569720"/>
                  </a:cubicBezTo>
                  <a:lnTo>
                    <a:pt x="12360783" y="127254"/>
                  </a:lnTo>
                  <a:cubicBezTo>
                    <a:pt x="12360783" y="64008"/>
                    <a:pt x="12309222" y="12700"/>
                    <a:pt x="12245340" y="12700"/>
                  </a:cubicBezTo>
                  <a:lnTo>
                    <a:pt x="128143" y="12700"/>
                  </a:lnTo>
                  <a:lnTo>
                    <a:pt x="128143" y="6350"/>
                  </a:lnTo>
                  <a:lnTo>
                    <a:pt x="128143" y="12700"/>
                  </a:lnTo>
                  <a:cubicBezTo>
                    <a:pt x="64262" y="12700"/>
                    <a:pt x="12700" y="64008"/>
                    <a:pt x="12700" y="127254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8" id="28"/>
          <p:cNvSpPr txBox="true"/>
          <p:nvPr/>
        </p:nvSpPr>
        <p:spPr>
          <a:xfrm rot="0">
            <a:off x="8163222" y="8248799"/>
            <a:ext cx="2699594" cy="356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2125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AI &amp; Integration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163222" y="8677572"/>
            <a:ext cx="8819555" cy="402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168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Cloud Functions, Custom Route Engine, Google Maps API, JWT security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83307" y="909191"/>
            <a:ext cx="10033546" cy="589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7"/>
              </a:lnSpc>
            </a:pPr>
            <a:r>
              <a:rPr lang="en-US" sz="356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Module 1: Authentication &amp; Role Management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83307" y="1936402"/>
            <a:ext cx="3294012" cy="361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Secure Multi-Role Access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3307" y="2432894"/>
            <a:ext cx="8776246" cy="924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authentication module provides </a:t>
            </a:r>
            <a:r>
              <a:rPr lang="en-US" sz="1437" b="true">
                <a:solidFill>
                  <a:srgbClr val="E2E6E9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enterprise-grade security</a:t>
            </a: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using Firebase Authentication combined with JWT token management. Each user type—Admin, Customer, and Driver—experiences a customized interface designed for their specific needs and workflows.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83307" y="3514725"/>
            <a:ext cx="182613" cy="27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01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83307" y="3853457"/>
            <a:ext cx="8776246" cy="19050"/>
            <a:chOff x="0" y="0"/>
            <a:chExt cx="11701662" cy="25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701653" cy="25400"/>
            </a:xfrm>
            <a:custGeom>
              <a:avLst/>
              <a:gdLst/>
              <a:ahLst/>
              <a:cxnLst/>
              <a:rect r="r" b="b" t="t" l="l"/>
              <a:pathLst>
                <a:path h="25400" w="11701653">
                  <a:moveTo>
                    <a:pt x="0" y="0"/>
                  </a:moveTo>
                  <a:lnTo>
                    <a:pt x="11701653" y="0"/>
                  </a:lnTo>
                  <a:lnTo>
                    <a:pt x="1170165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983307" y="3982790"/>
            <a:ext cx="2282726" cy="285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User Login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83307" y="4403080"/>
            <a:ext cx="8776246" cy="3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Secure credential verification with Firebase Auth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83307" y="5014764"/>
            <a:ext cx="182613" cy="27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02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83307" y="5353496"/>
            <a:ext cx="8776246" cy="19050"/>
            <a:chOff x="0" y="0"/>
            <a:chExt cx="11701662" cy="25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701653" cy="25400"/>
            </a:xfrm>
            <a:custGeom>
              <a:avLst/>
              <a:gdLst/>
              <a:ahLst/>
              <a:cxnLst/>
              <a:rect r="r" b="b" t="t" l="l"/>
              <a:pathLst>
                <a:path h="25400" w="11701653">
                  <a:moveTo>
                    <a:pt x="0" y="0"/>
                  </a:moveTo>
                  <a:lnTo>
                    <a:pt x="11701653" y="0"/>
                  </a:lnTo>
                  <a:lnTo>
                    <a:pt x="1170165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7" id="17"/>
          <p:cNvSpPr txBox="true"/>
          <p:nvPr/>
        </p:nvSpPr>
        <p:spPr>
          <a:xfrm rot="0">
            <a:off x="983307" y="5482829"/>
            <a:ext cx="2282726" cy="285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Role Detection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83307" y="5903119"/>
            <a:ext cx="8776246" cy="3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System identifies user type and permissions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83307" y="6514802"/>
            <a:ext cx="182613" cy="275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03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83307" y="6853535"/>
            <a:ext cx="8776246" cy="19050"/>
            <a:chOff x="0" y="0"/>
            <a:chExt cx="11701662" cy="254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701653" cy="25400"/>
            </a:xfrm>
            <a:custGeom>
              <a:avLst/>
              <a:gdLst/>
              <a:ahLst/>
              <a:cxnLst/>
              <a:rect r="r" b="b" t="t" l="l"/>
              <a:pathLst>
                <a:path h="25400" w="11701653">
                  <a:moveTo>
                    <a:pt x="0" y="0"/>
                  </a:moveTo>
                  <a:lnTo>
                    <a:pt x="11701653" y="0"/>
                  </a:lnTo>
                  <a:lnTo>
                    <a:pt x="11701653" y="25400"/>
                  </a:lnTo>
                  <a:lnTo>
                    <a:pt x="0" y="25400"/>
                  </a:ln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2" id="22"/>
          <p:cNvSpPr txBox="true"/>
          <p:nvPr/>
        </p:nvSpPr>
        <p:spPr>
          <a:xfrm rot="0">
            <a:off x="983307" y="6982866"/>
            <a:ext cx="2282726" cy="285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Dashboard Routing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83307" y="7403157"/>
            <a:ext cx="8776246" cy="33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Automatic navigation to role-specific interface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983307" y="8085236"/>
            <a:ext cx="8776246" cy="1067991"/>
            <a:chOff x="0" y="0"/>
            <a:chExt cx="11701662" cy="142398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701653" cy="1423924"/>
            </a:xfrm>
            <a:custGeom>
              <a:avLst/>
              <a:gdLst/>
              <a:ahLst/>
              <a:cxnLst/>
              <a:rect r="r" b="b" t="t" l="l"/>
              <a:pathLst>
                <a:path h="1423924" w="11701653">
                  <a:moveTo>
                    <a:pt x="0" y="102235"/>
                  </a:moveTo>
                  <a:cubicBezTo>
                    <a:pt x="0" y="45847"/>
                    <a:pt x="45847" y="0"/>
                    <a:pt x="102235" y="0"/>
                  </a:cubicBezTo>
                  <a:lnTo>
                    <a:pt x="11599418" y="0"/>
                  </a:lnTo>
                  <a:cubicBezTo>
                    <a:pt x="11655933" y="0"/>
                    <a:pt x="11701653" y="45847"/>
                    <a:pt x="11701653" y="102235"/>
                  </a:cubicBezTo>
                  <a:lnTo>
                    <a:pt x="11701653" y="1321689"/>
                  </a:lnTo>
                  <a:cubicBezTo>
                    <a:pt x="11701653" y="1378204"/>
                    <a:pt x="11655806" y="1423924"/>
                    <a:pt x="11599418" y="1423924"/>
                  </a:cubicBezTo>
                  <a:lnTo>
                    <a:pt x="102235" y="1423924"/>
                  </a:lnTo>
                  <a:cubicBezTo>
                    <a:pt x="45720" y="1423924"/>
                    <a:pt x="0" y="1378077"/>
                    <a:pt x="0" y="1321689"/>
                  </a:cubicBezTo>
                  <a:close/>
                </a:path>
              </a:pathLst>
            </a:custGeom>
            <a:solidFill>
              <a:srgbClr val="001D4D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6" id="26"/>
          <p:cNvGrpSpPr>
            <a:grpSpLocks noChangeAspect="true"/>
          </p:cNvGrpSpPr>
          <p:nvPr/>
        </p:nvGrpSpPr>
        <p:grpSpPr>
          <a:xfrm rot="0">
            <a:off x="1165920" y="8363099"/>
            <a:ext cx="228154" cy="182612"/>
            <a:chOff x="0" y="0"/>
            <a:chExt cx="304205" cy="243483"/>
          </a:xfrm>
        </p:grpSpPr>
        <p:sp>
          <p:nvSpPr>
            <p:cNvPr name="Freeform 27" id="27" descr="preencoded.png"/>
            <p:cNvSpPr/>
            <p:nvPr/>
          </p:nvSpPr>
          <p:spPr>
            <a:xfrm flipH="false" flipV="false" rot="0">
              <a:off x="0" y="0"/>
              <a:ext cx="304165" cy="243459"/>
            </a:xfrm>
            <a:custGeom>
              <a:avLst/>
              <a:gdLst/>
              <a:ahLst/>
              <a:cxnLst/>
              <a:rect r="r" b="b" t="t" l="l"/>
              <a:pathLst>
                <a:path h="243459" w="304165">
                  <a:moveTo>
                    <a:pt x="0" y="0"/>
                  </a:moveTo>
                  <a:lnTo>
                    <a:pt x="304165" y="0"/>
                  </a:lnTo>
                  <a:lnTo>
                    <a:pt x="304165" y="243459"/>
                  </a:lnTo>
                  <a:lnTo>
                    <a:pt x="0" y="24345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551" t="0" r="-564" b="-9"/>
              </a:stretch>
            </a:blip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1576685" y="8265765"/>
            <a:ext cx="8000256" cy="631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 b="true">
                <a:solidFill>
                  <a:srgbClr val="FFFF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Security Features:</a:t>
            </a:r>
            <a:r>
              <a:rPr lang="en-US" sz="1437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 JWT tokens, role-based access control (RBAC), encrypted communications, and session management ensure complete data protection.</a:t>
            </a:r>
          </a:p>
        </p:txBody>
      </p:sp>
      <p:grpSp>
        <p:nvGrpSpPr>
          <p:cNvPr name="Group 29" id="29"/>
          <p:cNvGrpSpPr>
            <a:grpSpLocks noChangeAspect="true"/>
          </p:cNvGrpSpPr>
          <p:nvPr/>
        </p:nvGrpSpPr>
        <p:grpSpPr>
          <a:xfrm rot="0">
            <a:off x="12015473" y="2982292"/>
            <a:ext cx="4614565" cy="4614565"/>
            <a:chOff x="0" y="0"/>
            <a:chExt cx="6152753" cy="6152753"/>
          </a:xfrm>
        </p:grpSpPr>
        <p:sp>
          <p:nvSpPr>
            <p:cNvPr name="Freeform 30" id="30" descr="preencoded.png"/>
            <p:cNvSpPr/>
            <p:nvPr/>
          </p:nvSpPr>
          <p:spPr>
            <a:xfrm flipH="false" flipV="false" rot="0">
              <a:off x="0" y="0"/>
              <a:ext cx="6152769" cy="6152769"/>
            </a:xfrm>
            <a:custGeom>
              <a:avLst/>
              <a:gdLst/>
              <a:ahLst/>
              <a:cxnLst/>
              <a:rect r="r" b="b" t="t" l="l"/>
              <a:pathLst>
                <a:path h="6152769" w="6152769">
                  <a:moveTo>
                    <a:pt x="0" y="0"/>
                  </a:moveTo>
                  <a:lnTo>
                    <a:pt x="6152769" y="0"/>
                  </a:lnTo>
                  <a:lnTo>
                    <a:pt x="6152769" y="6152769"/>
                  </a:lnTo>
                  <a:lnTo>
                    <a:pt x="0" y="61527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91148" y="1830466"/>
            <a:ext cx="15105704" cy="7061917"/>
          </a:xfrm>
          <a:custGeom>
            <a:avLst/>
            <a:gdLst/>
            <a:ahLst/>
            <a:cxnLst/>
            <a:rect r="r" b="b" t="t" l="l"/>
            <a:pathLst>
              <a:path h="7061917" w="15105704">
                <a:moveTo>
                  <a:pt x="0" y="0"/>
                </a:moveTo>
                <a:lnTo>
                  <a:pt x="15105704" y="0"/>
                </a:lnTo>
                <a:lnTo>
                  <a:pt x="15105704" y="7061917"/>
                </a:lnTo>
                <a:lnTo>
                  <a:pt x="0" y="70619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668789" y="1009650"/>
            <a:ext cx="2355413" cy="334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Regsitration Page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578196" y="2203188"/>
            <a:ext cx="15131608" cy="7055112"/>
          </a:xfrm>
          <a:custGeom>
            <a:avLst/>
            <a:gdLst/>
            <a:ahLst/>
            <a:cxnLst/>
            <a:rect r="r" b="b" t="t" l="l"/>
            <a:pathLst>
              <a:path h="7055112" w="15131608">
                <a:moveTo>
                  <a:pt x="0" y="0"/>
                </a:moveTo>
                <a:lnTo>
                  <a:pt x="15131608" y="0"/>
                </a:lnTo>
                <a:lnTo>
                  <a:pt x="15131608" y="7055112"/>
                </a:lnTo>
                <a:lnTo>
                  <a:pt x="0" y="70551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409503" y="1009650"/>
            <a:ext cx="1468993" cy="334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Login Page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0" y="0"/>
            <a:ext cx="18288000" cy="3278089"/>
            <a:chOff x="0" y="0"/>
            <a:chExt cx="24384000" cy="4370785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4384000" cy="4370832"/>
            </a:xfrm>
            <a:custGeom>
              <a:avLst/>
              <a:gdLst/>
              <a:ahLst/>
              <a:cxnLst/>
              <a:rect r="r" b="b" t="t" l="l"/>
              <a:pathLst>
                <a:path h="4370832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370832"/>
                  </a:lnTo>
                  <a:lnTo>
                    <a:pt x="0" y="437083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22" t="0" r="-22" b="1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79748" y="4380011"/>
            <a:ext cx="14522946" cy="848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7"/>
              </a:lnSpc>
            </a:pPr>
            <a:r>
              <a:rPr lang="en-US" sz="5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Module 2: Fleet Inventory &amp; Vehicle Telemetry</a:t>
            </a:r>
          </a:p>
        </p:txBody>
      </p:sp>
      <p:sp>
        <p:nvSpPr>
          <p:cNvPr name="Freeform 9" id="9" descr="preencoded.png"/>
          <p:cNvSpPr/>
          <p:nvPr/>
        </p:nvSpPr>
        <p:spPr>
          <a:xfrm flipH="false" flipV="false" rot="0">
            <a:off x="1079748" y="5621388"/>
            <a:ext cx="655587" cy="655588"/>
          </a:xfrm>
          <a:custGeom>
            <a:avLst/>
            <a:gdLst/>
            <a:ahLst/>
            <a:cxnLst/>
            <a:rect r="r" b="b" t="t" l="l"/>
            <a:pathLst>
              <a:path h="655588" w="655587">
                <a:moveTo>
                  <a:pt x="0" y="0"/>
                </a:moveTo>
                <a:lnTo>
                  <a:pt x="655587" y="0"/>
                </a:lnTo>
                <a:lnTo>
                  <a:pt x="655587" y="655587"/>
                </a:lnTo>
                <a:lnTo>
                  <a:pt x="0" y="6555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-12318" r="0" b="-12318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063055" y="5767536"/>
            <a:ext cx="3951089" cy="41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Real-Time Engine Health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63055" y="6267896"/>
            <a:ext cx="4174331" cy="1754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Continuous monitoring of engine parameters, temperature, RPM, and performance metrics with instant alerts for anomalies.</a:t>
            </a:r>
          </a:p>
        </p:txBody>
      </p:sp>
      <p:sp>
        <p:nvSpPr>
          <p:cNvPr name="Freeform 12" id="12" descr="preencoded.png"/>
          <p:cNvSpPr/>
          <p:nvPr/>
        </p:nvSpPr>
        <p:spPr>
          <a:xfrm flipH="false" flipV="false" rot="0">
            <a:off x="6565106" y="5621388"/>
            <a:ext cx="655588" cy="655588"/>
          </a:xfrm>
          <a:custGeom>
            <a:avLst/>
            <a:gdLst/>
            <a:ahLst/>
            <a:cxnLst/>
            <a:rect r="r" b="b" t="t" l="l"/>
            <a:pathLst>
              <a:path h="655588" w="655588">
                <a:moveTo>
                  <a:pt x="0" y="0"/>
                </a:moveTo>
                <a:lnTo>
                  <a:pt x="655588" y="0"/>
                </a:lnTo>
                <a:lnTo>
                  <a:pt x="655588" y="655587"/>
                </a:lnTo>
                <a:lnTo>
                  <a:pt x="0" y="6555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-10869" r="0" b="-10869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548414" y="5767536"/>
            <a:ext cx="3617565" cy="41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GPS Location Tracking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548414" y="6267896"/>
            <a:ext cx="4174331" cy="1754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Live vehicle positioning with geofencing capabilities, route history, and automated location updates every few seconds.</a:t>
            </a:r>
          </a:p>
        </p:txBody>
      </p:sp>
      <p:sp>
        <p:nvSpPr>
          <p:cNvPr name="Freeform 15" id="15" descr="preencoded.png"/>
          <p:cNvSpPr/>
          <p:nvPr/>
        </p:nvSpPr>
        <p:spPr>
          <a:xfrm flipH="false" flipV="false" rot="0">
            <a:off x="12050465" y="5621388"/>
            <a:ext cx="655587" cy="655588"/>
          </a:xfrm>
          <a:custGeom>
            <a:avLst/>
            <a:gdLst/>
            <a:ahLst/>
            <a:cxnLst/>
            <a:rect r="r" b="b" t="t" l="l"/>
            <a:pathLst>
              <a:path h="655588" w="655587">
                <a:moveTo>
                  <a:pt x="0" y="0"/>
                </a:moveTo>
                <a:lnTo>
                  <a:pt x="655587" y="0"/>
                </a:lnTo>
                <a:lnTo>
                  <a:pt x="655587" y="655587"/>
                </a:lnTo>
                <a:lnTo>
                  <a:pt x="0" y="655587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-5072" t="0" r="-5072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033772" y="5767536"/>
            <a:ext cx="3972817" cy="41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7"/>
              </a:lnSpc>
            </a:pPr>
            <a:r>
              <a:rPr lang="en-US" sz="25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Vehicle Status Dashboard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033772" y="6267896"/>
            <a:ext cx="4174480" cy="1754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Comprehensive view of entire fleet inventory from a centralized admin panel with filtering and search capabilities.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79748" y="8241060"/>
            <a:ext cx="16128504" cy="9152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telemetry system collects and processes thousands of data points per vehicle daily, enabling administrators to make </a:t>
            </a:r>
            <a:r>
              <a:rPr lang="en-US" sz="2062" b="true">
                <a:solidFill>
                  <a:srgbClr val="609D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data-driven decisions</a:t>
            </a:r>
            <a:r>
              <a:rPr lang="en-US" sz="2062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about fleet deployment, maintenance scheduling, and operational efficiency improvements.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917830" y="2501831"/>
            <a:ext cx="14452341" cy="6756469"/>
          </a:xfrm>
          <a:custGeom>
            <a:avLst/>
            <a:gdLst/>
            <a:ahLst/>
            <a:cxnLst/>
            <a:rect r="r" b="b" t="t" l="l"/>
            <a:pathLst>
              <a:path h="6756469" w="14452341">
                <a:moveTo>
                  <a:pt x="0" y="0"/>
                </a:moveTo>
                <a:lnTo>
                  <a:pt x="14452340" y="0"/>
                </a:lnTo>
                <a:lnTo>
                  <a:pt x="14452340" y="6756469"/>
                </a:lnTo>
                <a:lnTo>
                  <a:pt x="0" y="67564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549455" y="1009650"/>
            <a:ext cx="3189089" cy="334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Fleet Management Page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984498" y="754559"/>
            <a:ext cx="10479435" cy="590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37"/>
              </a:lnSpc>
            </a:pPr>
            <a:r>
              <a:rPr lang="en-US" sz="3562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Module 3: AI Route &amp; Load Optimization Engine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984498" y="1825079"/>
            <a:ext cx="4613821" cy="4613821"/>
            <a:chOff x="0" y="0"/>
            <a:chExt cx="6151762" cy="6151762"/>
          </a:xfrm>
        </p:grpSpPr>
        <p:sp>
          <p:nvSpPr>
            <p:cNvPr name="Freeform 8" id="8" descr="preencoded.png"/>
            <p:cNvSpPr/>
            <p:nvPr/>
          </p:nvSpPr>
          <p:spPr>
            <a:xfrm flipH="false" flipV="false" rot="0">
              <a:off x="0" y="0"/>
              <a:ext cx="6151753" cy="6151753"/>
            </a:xfrm>
            <a:custGeom>
              <a:avLst/>
              <a:gdLst/>
              <a:ahLst/>
              <a:cxnLst/>
              <a:rect r="r" b="b" t="t" l="l"/>
              <a:pathLst>
                <a:path h="6151753" w="6151753">
                  <a:moveTo>
                    <a:pt x="0" y="0"/>
                  </a:moveTo>
                  <a:lnTo>
                    <a:pt x="6151753" y="0"/>
                  </a:lnTo>
                  <a:lnTo>
                    <a:pt x="6151753" y="6151753"/>
                  </a:lnTo>
                  <a:lnTo>
                    <a:pt x="0" y="61517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8538121" y="1783110"/>
            <a:ext cx="3299223" cy="361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7"/>
              </a:lnSpc>
            </a:pPr>
            <a:r>
              <a:rPr lang="en-US" sz="2125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Intelligent Path Planning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38121" y="2280048"/>
            <a:ext cx="8774757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</a:t>
            </a:r>
            <a:r>
              <a:rPr lang="en-US" sz="1437" b="true">
                <a:solidFill>
                  <a:srgbClr val="2764EB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AI-powered optimization engine</a:t>
            </a: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revolutionizes fleet efficiency by computing the most efficient travel routes in real-time. The system analyzes multiple factors simultaneously: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8528596" y="3109020"/>
            <a:ext cx="8793808" cy="1183779"/>
            <a:chOff x="0" y="0"/>
            <a:chExt cx="11725077" cy="157837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12700" y="12700"/>
              <a:ext cx="11699748" cy="1552956"/>
            </a:xfrm>
            <a:custGeom>
              <a:avLst/>
              <a:gdLst/>
              <a:ahLst/>
              <a:cxnLst/>
              <a:rect r="r" b="b" t="t" l="l"/>
              <a:pathLst>
                <a:path h="1552956" w="11699748">
                  <a:moveTo>
                    <a:pt x="0" y="121920"/>
                  </a:moveTo>
                  <a:cubicBezTo>
                    <a:pt x="0" y="54610"/>
                    <a:pt x="55372" y="0"/>
                    <a:pt x="123698" y="0"/>
                  </a:cubicBezTo>
                  <a:lnTo>
                    <a:pt x="11576050" y="0"/>
                  </a:lnTo>
                  <a:cubicBezTo>
                    <a:pt x="11644376" y="0"/>
                    <a:pt x="11699748" y="54610"/>
                    <a:pt x="11699748" y="121920"/>
                  </a:cubicBezTo>
                  <a:lnTo>
                    <a:pt x="11699748" y="1431036"/>
                  </a:lnTo>
                  <a:cubicBezTo>
                    <a:pt x="11699748" y="1498346"/>
                    <a:pt x="11644376" y="1552956"/>
                    <a:pt x="11576050" y="1552956"/>
                  </a:cubicBezTo>
                  <a:lnTo>
                    <a:pt x="123698" y="1552956"/>
                  </a:lnTo>
                  <a:cubicBezTo>
                    <a:pt x="55372" y="1552956"/>
                    <a:pt x="0" y="1498346"/>
                    <a:pt x="0" y="1431036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1725148" cy="1578356"/>
            </a:xfrm>
            <a:custGeom>
              <a:avLst/>
              <a:gdLst/>
              <a:ahLst/>
              <a:cxnLst/>
              <a:rect r="r" b="b" t="t" l="l"/>
              <a:pathLst>
                <a:path h="1578356" w="11725148">
                  <a:moveTo>
                    <a:pt x="0" y="134620"/>
                  </a:moveTo>
                  <a:cubicBezTo>
                    <a:pt x="0" y="60071"/>
                    <a:pt x="61214" y="0"/>
                    <a:pt x="136398" y="0"/>
                  </a:cubicBezTo>
                  <a:lnTo>
                    <a:pt x="11588750" y="0"/>
                  </a:lnTo>
                  <a:lnTo>
                    <a:pt x="11588750" y="12700"/>
                  </a:lnTo>
                  <a:lnTo>
                    <a:pt x="11588750" y="0"/>
                  </a:lnTo>
                  <a:cubicBezTo>
                    <a:pt x="11663934" y="0"/>
                    <a:pt x="11725148" y="60071"/>
                    <a:pt x="11725148" y="134620"/>
                  </a:cubicBezTo>
                  <a:lnTo>
                    <a:pt x="11712448" y="134620"/>
                  </a:lnTo>
                  <a:lnTo>
                    <a:pt x="11725148" y="134620"/>
                  </a:lnTo>
                  <a:lnTo>
                    <a:pt x="11725148" y="1443736"/>
                  </a:lnTo>
                  <a:lnTo>
                    <a:pt x="11712448" y="1443736"/>
                  </a:lnTo>
                  <a:lnTo>
                    <a:pt x="11725148" y="1443736"/>
                  </a:lnTo>
                  <a:cubicBezTo>
                    <a:pt x="11725148" y="1518285"/>
                    <a:pt x="11663934" y="1578356"/>
                    <a:pt x="11588750" y="1578356"/>
                  </a:cubicBezTo>
                  <a:lnTo>
                    <a:pt x="11588750" y="1565656"/>
                  </a:lnTo>
                  <a:lnTo>
                    <a:pt x="11588750" y="1578356"/>
                  </a:lnTo>
                  <a:lnTo>
                    <a:pt x="136398" y="1578356"/>
                  </a:lnTo>
                  <a:lnTo>
                    <a:pt x="136398" y="1565656"/>
                  </a:lnTo>
                  <a:lnTo>
                    <a:pt x="136398" y="1578356"/>
                  </a:lnTo>
                  <a:cubicBezTo>
                    <a:pt x="61214" y="1578356"/>
                    <a:pt x="0" y="1518285"/>
                    <a:pt x="0" y="1443736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1443736"/>
                  </a:lnTo>
                  <a:lnTo>
                    <a:pt x="12700" y="1443736"/>
                  </a:lnTo>
                  <a:lnTo>
                    <a:pt x="25400" y="1443736"/>
                  </a:lnTo>
                  <a:cubicBezTo>
                    <a:pt x="25400" y="1503934"/>
                    <a:pt x="74930" y="1552956"/>
                    <a:pt x="136398" y="1552956"/>
                  </a:cubicBezTo>
                  <a:lnTo>
                    <a:pt x="11588750" y="1552956"/>
                  </a:lnTo>
                  <a:cubicBezTo>
                    <a:pt x="11650218" y="1552956"/>
                    <a:pt x="11699748" y="1503934"/>
                    <a:pt x="11699748" y="1443736"/>
                  </a:cubicBezTo>
                  <a:lnTo>
                    <a:pt x="11699748" y="134620"/>
                  </a:lnTo>
                  <a:cubicBezTo>
                    <a:pt x="11699748" y="74422"/>
                    <a:pt x="11650218" y="25400"/>
                    <a:pt x="11588750" y="25400"/>
                  </a:cubicBezTo>
                  <a:lnTo>
                    <a:pt x="136398" y="25400"/>
                  </a:lnTo>
                  <a:lnTo>
                    <a:pt x="136398" y="12700"/>
                  </a:lnTo>
                  <a:lnTo>
                    <a:pt x="136398" y="25400"/>
                  </a:lnTo>
                  <a:cubicBezTo>
                    <a:pt x="74930" y="25400"/>
                    <a:pt x="25400" y="74422"/>
                    <a:pt x="25400" y="134620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8519071" y="3118545"/>
            <a:ext cx="76200" cy="1164729"/>
            <a:chOff x="0" y="0"/>
            <a:chExt cx="101600" cy="155297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01600" cy="1552956"/>
            </a:xfrm>
            <a:custGeom>
              <a:avLst/>
              <a:gdLst/>
              <a:ahLst/>
              <a:cxnLst/>
              <a:rect r="r" b="b" t="t" l="l"/>
              <a:pathLst>
                <a:path h="1552956" w="101600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1502156"/>
                  </a:lnTo>
                  <a:cubicBezTo>
                    <a:pt x="101600" y="1530223"/>
                    <a:pt x="78867" y="1552956"/>
                    <a:pt x="50800" y="1552956"/>
                  </a:cubicBezTo>
                  <a:cubicBezTo>
                    <a:pt x="22733" y="1552956"/>
                    <a:pt x="0" y="1530223"/>
                    <a:pt x="0" y="1502156"/>
                  </a:cubicBez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8797081" y="3320355"/>
            <a:ext cx="2285702" cy="28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Traffic Analysis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797081" y="3741241"/>
            <a:ext cx="8313985" cy="340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Real-time traffic data integration for dynamic route adjustments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8528596" y="4456510"/>
            <a:ext cx="8793808" cy="1183779"/>
            <a:chOff x="0" y="0"/>
            <a:chExt cx="11725077" cy="157837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2700" y="12700"/>
              <a:ext cx="11699748" cy="1552956"/>
            </a:xfrm>
            <a:custGeom>
              <a:avLst/>
              <a:gdLst/>
              <a:ahLst/>
              <a:cxnLst/>
              <a:rect r="r" b="b" t="t" l="l"/>
              <a:pathLst>
                <a:path h="1552956" w="11699748">
                  <a:moveTo>
                    <a:pt x="0" y="121920"/>
                  </a:moveTo>
                  <a:cubicBezTo>
                    <a:pt x="0" y="54610"/>
                    <a:pt x="55372" y="0"/>
                    <a:pt x="123698" y="0"/>
                  </a:cubicBezTo>
                  <a:lnTo>
                    <a:pt x="11576050" y="0"/>
                  </a:lnTo>
                  <a:cubicBezTo>
                    <a:pt x="11644376" y="0"/>
                    <a:pt x="11699748" y="54610"/>
                    <a:pt x="11699748" y="121920"/>
                  </a:cubicBezTo>
                  <a:lnTo>
                    <a:pt x="11699748" y="1431036"/>
                  </a:lnTo>
                  <a:cubicBezTo>
                    <a:pt x="11699748" y="1498346"/>
                    <a:pt x="11644376" y="1552956"/>
                    <a:pt x="11576050" y="1552956"/>
                  </a:cubicBezTo>
                  <a:lnTo>
                    <a:pt x="123698" y="1552956"/>
                  </a:lnTo>
                  <a:cubicBezTo>
                    <a:pt x="55372" y="1552956"/>
                    <a:pt x="0" y="1498346"/>
                    <a:pt x="0" y="1431036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1725148" cy="1578356"/>
            </a:xfrm>
            <a:custGeom>
              <a:avLst/>
              <a:gdLst/>
              <a:ahLst/>
              <a:cxnLst/>
              <a:rect r="r" b="b" t="t" l="l"/>
              <a:pathLst>
                <a:path h="1578356" w="11725148">
                  <a:moveTo>
                    <a:pt x="0" y="134620"/>
                  </a:moveTo>
                  <a:cubicBezTo>
                    <a:pt x="0" y="60071"/>
                    <a:pt x="61214" y="0"/>
                    <a:pt x="136398" y="0"/>
                  </a:cubicBezTo>
                  <a:lnTo>
                    <a:pt x="11588750" y="0"/>
                  </a:lnTo>
                  <a:lnTo>
                    <a:pt x="11588750" y="12700"/>
                  </a:lnTo>
                  <a:lnTo>
                    <a:pt x="11588750" y="0"/>
                  </a:lnTo>
                  <a:cubicBezTo>
                    <a:pt x="11663934" y="0"/>
                    <a:pt x="11725148" y="60071"/>
                    <a:pt x="11725148" y="134620"/>
                  </a:cubicBezTo>
                  <a:lnTo>
                    <a:pt x="11712448" y="134620"/>
                  </a:lnTo>
                  <a:lnTo>
                    <a:pt x="11725148" y="134620"/>
                  </a:lnTo>
                  <a:lnTo>
                    <a:pt x="11725148" y="1443736"/>
                  </a:lnTo>
                  <a:lnTo>
                    <a:pt x="11712448" y="1443736"/>
                  </a:lnTo>
                  <a:lnTo>
                    <a:pt x="11725148" y="1443736"/>
                  </a:lnTo>
                  <a:cubicBezTo>
                    <a:pt x="11725148" y="1518285"/>
                    <a:pt x="11663934" y="1578356"/>
                    <a:pt x="11588750" y="1578356"/>
                  </a:cubicBezTo>
                  <a:lnTo>
                    <a:pt x="11588750" y="1565656"/>
                  </a:lnTo>
                  <a:lnTo>
                    <a:pt x="11588750" y="1578356"/>
                  </a:lnTo>
                  <a:lnTo>
                    <a:pt x="136398" y="1578356"/>
                  </a:lnTo>
                  <a:lnTo>
                    <a:pt x="136398" y="1565656"/>
                  </a:lnTo>
                  <a:lnTo>
                    <a:pt x="136398" y="1578356"/>
                  </a:lnTo>
                  <a:cubicBezTo>
                    <a:pt x="61214" y="1578356"/>
                    <a:pt x="0" y="1518285"/>
                    <a:pt x="0" y="1443736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1443736"/>
                  </a:lnTo>
                  <a:lnTo>
                    <a:pt x="12700" y="1443736"/>
                  </a:lnTo>
                  <a:lnTo>
                    <a:pt x="25400" y="1443736"/>
                  </a:lnTo>
                  <a:cubicBezTo>
                    <a:pt x="25400" y="1503934"/>
                    <a:pt x="74930" y="1552956"/>
                    <a:pt x="136398" y="1552956"/>
                  </a:cubicBezTo>
                  <a:lnTo>
                    <a:pt x="11588750" y="1552956"/>
                  </a:lnTo>
                  <a:cubicBezTo>
                    <a:pt x="11650218" y="1552956"/>
                    <a:pt x="11699748" y="1503934"/>
                    <a:pt x="11699748" y="1443736"/>
                  </a:cubicBezTo>
                  <a:lnTo>
                    <a:pt x="11699748" y="134620"/>
                  </a:lnTo>
                  <a:cubicBezTo>
                    <a:pt x="11699748" y="74422"/>
                    <a:pt x="11650218" y="25400"/>
                    <a:pt x="11588750" y="25400"/>
                  </a:cubicBezTo>
                  <a:lnTo>
                    <a:pt x="136398" y="25400"/>
                  </a:lnTo>
                  <a:lnTo>
                    <a:pt x="136398" y="12700"/>
                  </a:lnTo>
                  <a:lnTo>
                    <a:pt x="136398" y="25400"/>
                  </a:lnTo>
                  <a:cubicBezTo>
                    <a:pt x="74930" y="25400"/>
                    <a:pt x="25400" y="74422"/>
                    <a:pt x="25400" y="134620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8519071" y="4466035"/>
            <a:ext cx="76200" cy="1164729"/>
            <a:chOff x="0" y="0"/>
            <a:chExt cx="101600" cy="155297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1600" cy="1552956"/>
            </a:xfrm>
            <a:custGeom>
              <a:avLst/>
              <a:gdLst/>
              <a:ahLst/>
              <a:cxnLst/>
              <a:rect r="r" b="b" t="t" l="l"/>
              <a:pathLst>
                <a:path h="1552956" w="101600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1502156"/>
                  </a:lnTo>
                  <a:cubicBezTo>
                    <a:pt x="101600" y="1530223"/>
                    <a:pt x="78867" y="1552956"/>
                    <a:pt x="50800" y="1552956"/>
                  </a:cubicBezTo>
                  <a:cubicBezTo>
                    <a:pt x="22733" y="1552956"/>
                    <a:pt x="0" y="1530223"/>
                    <a:pt x="0" y="1502156"/>
                  </a:cubicBez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23" id="23"/>
          <p:cNvSpPr txBox="true"/>
          <p:nvPr/>
        </p:nvSpPr>
        <p:spPr>
          <a:xfrm rot="0">
            <a:off x="8797081" y="4667845"/>
            <a:ext cx="2481262" cy="28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Distance Optimization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797081" y="5088731"/>
            <a:ext cx="8313985" cy="340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Shortest path algorithms considering road conditions and restrictions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528596" y="5803999"/>
            <a:ext cx="8793808" cy="1183779"/>
            <a:chOff x="0" y="0"/>
            <a:chExt cx="11725077" cy="157837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12700" y="12700"/>
              <a:ext cx="11699748" cy="1552956"/>
            </a:xfrm>
            <a:custGeom>
              <a:avLst/>
              <a:gdLst/>
              <a:ahLst/>
              <a:cxnLst/>
              <a:rect r="r" b="b" t="t" l="l"/>
              <a:pathLst>
                <a:path h="1552956" w="11699748">
                  <a:moveTo>
                    <a:pt x="0" y="121920"/>
                  </a:moveTo>
                  <a:cubicBezTo>
                    <a:pt x="0" y="54610"/>
                    <a:pt x="55372" y="0"/>
                    <a:pt x="123698" y="0"/>
                  </a:cubicBezTo>
                  <a:lnTo>
                    <a:pt x="11576050" y="0"/>
                  </a:lnTo>
                  <a:cubicBezTo>
                    <a:pt x="11644376" y="0"/>
                    <a:pt x="11699748" y="54610"/>
                    <a:pt x="11699748" y="121920"/>
                  </a:cubicBezTo>
                  <a:lnTo>
                    <a:pt x="11699748" y="1431036"/>
                  </a:lnTo>
                  <a:cubicBezTo>
                    <a:pt x="11699748" y="1498346"/>
                    <a:pt x="11644376" y="1552956"/>
                    <a:pt x="11576050" y="1552956"/>
                  </a:cubicBezTo>
                  <a:lnTo>
                    <a:pt x="123698" y="1552956"/>
                  </a:lnTo>
                  <a:cubicBezTo>
                    <a:pt x="55372" y="1552956"/>
                    <a:pt x="0" y="1498346"/>
                    <a:pt x="0" y="1431036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1725148" cy="1578356"/>
            </a:xfrm>
            <a:custGeom>
              <a:avLst/>
              <a:gdLst/>
              <a:ahLst/>
              <a:cxnLst/>
              <a:rect r="r" b="b" t="t" l="l"/>
              <a:pathLst>
                <a:path h="1578356" w="11725148">
                  <a:moveTo>
                    <a:pt x="0" y="134620"/>
                  </a:moveTo>
                  <a:cubicBezTo>
                    <a:pt x="0" y="60071"/>
                    <a:pt x="61214" y="0"/>
                    <a:pt x="136398" y="0"/>
                  </a:cubicBezTo>
                  <a:lnTo>
                    <a:pt x="11588750" y="0"/>
                  </a:lnTo>
                  <a:lnTo>
                    <a:pt x="11588750" y="12700"/>
                  </a:lnTo>
                  <a:lnTo>
                    <a:pt x="11588750" y="0"/>
                  </a:lnTo>
                  <a:cubicBezTo>
                    <a:pt x="11663934" y="0"/>
                    <a:pt x="11725148" y="60071"/>
                    <a:pt x="11725148" y="134620"/>
                  </a:cubicBezTo>
                  <a:lnTo>
                    <a:pt x="11712448" y="134620"/>
                  </a:lnTo>
                  <a:lnTo>
                    <a:pt x="11725148" y="134620"/>
                  </a:lnTo>
                  <a:lnTo>
                    <a:pt x="11725148" y="1443736"/>
                  </a:lnTo>
                  <a:lnTo>
                    <a:pt x="11712448" y="1443736"/>
                  </a:lnTo>
                  <a:lnTo>
                    <a:pt x="11725148" y="1443736"/>
                  </a:lnTo>
                  <a:cubicBezTo>
                    <a:pt x="11725148" y="1518285"/>
                    <a:pt x="11663934" y="1578356"/>
                    <a:pt x="11588750" y="1578356"/>
                  </a:cubicBezTo>
                  <a:lnTo>
                    <a:pt x="11588750" y="1565656"/>
                  </a:lnTo>
                  <a:lnTo>
                    <a:pt x="11588750" y="1578356"/>
                  </a:lnTo>
                  <a:lnTo>
                    <a:pt x="136398" y="1578356"/>
                  </a:lnTo>
                  <a:lnTo>
                    <a:pt x="136398" y="1565656"/>
                  </a:lnTo>
                  <a:lnTo>
                    <a:pt x="136398" y="1578356"/>
                  </a:lnTo>
                  <a:cubicBezTo>
                    <a:pt x="61214" y="1578356"/>
                    <a:pt x="0" y="1518285"/>
                    <a:pt x="0" y="1443736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1443736"/>
                  </a:lnTo>
                  <a:lnTo>
                    <a:pt x="12700" y="1443736"/>
                  </a:lnTo>
                  <a:lnTo>
                    <a:pt x="25400" y="1443736"/>
                  </a:lnTo>
                  <a:cubicBezTo>
                    <a:pt x="25400" y="1503934"/>
                    <a:pt x="74930" y="1552956"/>
                    <a:pt x="136398" y="1552956"/>
                  </a:cubicBezTo>
                  <a:lnTo>
                    <a:pt x="11588750" y="1552956"/>
                  </a:lnTo>
                  <a:cubicBezTo>
                    <a:pt x="11650218" y="1552956"/>
                    <a:pt x="11699748" y="1503934"/>
                    <a:pt x="11699748" y="1443736"/>
                  </a:cubicBezTo>
                  <a:lnTo>
                    <a:pt x="11699748" y="134620"/>
                  </a:lnTo>
                  <a:cubicBezTo>
                    <a:pt x="11699748" y="74422"/>
                    <a:pt x="11650218" y="25400"/>
                    <a:pt x="11588750" y="25400"/>
                  </a:cubicBezTo>
                  <a:lnTo>
                    <a:pt x="136398" y="25400"/>
                  </a:lnTo>
                  <a:lnTo>
                    <a:pt x="136398" y="12700"/>
                  </a:lnTo>
                  <a:lnTo>
                    <a:pt x="136398" y="25400"/>
                  </a:lnTo>
                  <a:cubicBezTo>
                    <a:pt x="74930" y="25400"/>
                    <a:pt x="25400" y="74422"/>
                    <a:pt x="25400" y="134620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28" id="28"/>
          <p:cNvGrpSpPr/>
          <p:nvPr/>
        </p:nvGrpSpPr>
        <p:grpSpPr>
          <a:xfrm rot="0">
            <a:off x="8519071" y="5813524"/>
            <a:ext cx="76200" cy="1164729"/>
            <a:chOff x="0" y="0"/>
            <a:chExt cx="101600" cy="155297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1600" cy="1552956"/>
            </a:xfrm>
            <a:custGeom>
              <a:avLst/>
              <a:gdLst/>
              <a:ahLst/>
              <a:cxnLst/>
              <a:rect r="r" b="b" t="t" l="l"/>
              <a:pathLst>
                <a:path h="1552956" w="101600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1502156"/>
                  </a:lnTo>
                  <a:cubicBezTo>
                    <a:pt x="101600" y="1530223"/>
                    <a:pt x="78867" y="1552956"/>
                    <a:pt x="50800" y="1552956"/>
                  </a:cubicBezTo>
                  <a:cubicBezTo>
                    <a:pt x="22733" y="1552956"/>
                    <a:pt x="0" y="1530223"/>
                    <a:pt x="0" y="1502156"/>
                  </a:cubicBez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0" id="30"/>
          <p:cNvSpPr txBox="true"/>
          <p:nvPr/>
        </p:nvSpPr>
        <p:spPr>
          <a:xfrm rot="0">
            <a:off x="8797081" y="6015335"/>
            <a:ext cx="2285702" cy="28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Load Balancing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797081" y="6436221"/>
            <a:ext cx="8313985" cy="340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Maximum fleet utilization with intelligent vehicle-to-task assignment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8528596" y="7151489"/>
            <a:ext cx="8793808" cy="1183779"/>
            <a:chOff x="0" y="0"/>
            <a:chExt cx="11725077" cy="1578372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12700" y="12700"/>
              <a:ext cx="11699748" cy="1552956"/>
            </a:xfrm>
            <a:custGeom>
              <a:avLst/>
              <a:gdLst/>
              <a:ahLst/>
              <a:cxnLst/>
              <a:rect r="r" b="b" t="t" l="l"/>
              <a:pathLst>
                <a:path h="1552956" w="11699748">
                  <a:moveTo>
                    <a:pt x="0" y="121920"/>
                  </a:moveTo>
                  <a:cubicBezTo>
                    <a:pt x="0" y="54610"/>
                    <a:pt x="55372" y="0"/>
                    <a:pt x="123698" y="0"/>
                  </a:cubicBezTo>
                  <a:lnTo>
                    <a:pt x="11576050" y="0"/>
                  </a:lnTo>
                  <a:cubicBezTo>
                    <a:pt x="11644376" y="0"/>
                    <a:pt x="11699748" y="54610"/>
                    <a:pt x="11699748" y="121920"/>
                  </a:cubicBezTo>
                  <a:lnTo>
                    <a:pt x="11699748" y="1431036"/>
                  </a:lnTo>
                  <a:cubicBezTo>
                    <a:pt x="11699748" y="1498346"/>
                    <a:pt x="11644376" y="1552956"/>
                    <a:pt x="11576050" y="1552956"/>
                  </a:cubicBezTo>
                  <a:lnTo>
                    <a:pt x="123698" y="1552956"/>
                  </a:lnTo>
                  <a:cubicBezTo>
                    <a:pt x="55372" y="1552956"/>
                    <a:pt x="0" y="1498346"/>
                    <a:pt x="0" y="1431036"/>
                  </a:cubicBezTo>
                  <a:close/>
                </a:path>
              </a:pathLst>
            </a:custGeom>
            <a:solidFill>
              <a:srgbClr val="09151A">
                <a:alpha val="90196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1725148" cy="1578356"/>
            </a:xfrm>
            <a:custGeom>
              <a:avLst/>
              <a:gdLst/>
              <a:ahLst/>
              <a:cxnLst/>
              <a:rect r="r" b="b" t="t" l="l"/>
              <a:pathLst>
                <a:path h="1578356" w="11725148">
                  <a:moveTo>
                    <a:pt x="0" y="134620"/>
                  </a:moveTo>
                  <a:cubicBezTo>
                    <a:pt x="0" y="60071"/>
                    <a:pt x="61214" y="0"/>
                    <a:pt x="136398" y="0"/>
                  </a:cubicBezTo>
                  <a:lnTo>
                    <a:pt x="11588750" y="0"/>
                  </a:lnTo>
                  <a:lnTo>
                    <a:pt x="11588750" y="12700"/>
                  </a:lnTo>
                  <a:lnTo>
                    <a:pt x="11588750" y="0"/>
                  </a:lnTo>
                  <a:cubicBezTo>
                    <a:pt x="11663934" y="0"/>
                    <a:pt x="11725148" y="60071"/>
                    <a:pt x="11725148" y="134620"/>
                  </a:cubicBezTo>
                  <a:lnTo>
                    <a:pt x="11712448" y="134620"/>
                  </a:lnTo>
                  <a:lnTo>
                    <a:pt x="11725148" y="134620"/>
                  </a:lnTo>
                  <a:lnTo>
                    <a:pt x="11725148" y="1443736"/>
                  </a:lnTo>
                  <a:lnTo>
                    <a:pt x="11712448" y="1443736"/>
                  </a:lnTo>
                  <a:lnTo>
                    <a:pt x="11725148" y="1443736"/>
                  </a:lnTo>
                  <a:cubicBezTo>
                    <a:pt x="11725148" y="1518285"/>
                    <a:pt x="11663934" y="1578356"/>
                    <a:pt x="11588750" y="1578356"/>
                  </a:cubicBezTo>
                  <a:lnTo>
                    <a:pt x="11588750" y="1565656"/>
                  </a:lnTo>
                  <a:lnTo>
                    <a:pt x="11588750" y="1578356"/>
                  </a:lnTo>
                  <a:lnTo>
                    <a:pt x="136398" y="1578356"/>
                  </a:lnTo>
                  <a:lnTo>
                    <a:pt x="136398" y="1565656"/>
                  </a:lnTo>
                  <a:lnTo>
                    <a:pt x="136398" y="1578356"/>
                  </a:lnTo>
                  <a:cubicBezTo>
                    <a:pt x="61214" y="1578356"/>
                    <a:pt x="0" y="1518285"/>
                    <a:pt x="0" y="1443736"/>
                  </a:cubicBezTo>
                  <a:lnTo>
                    <a:pt x="0" y="134620"/>
                  </a:lnTo>
                  <a:lnTo>
                    <a:pt x="12700" y="134620"/>
                  </a:lnTo>
                  <a:lnTo>
                    <a:pt x="0" y="134620"/>
                  </a:lnTo>
                  <a:moveTo>
                    <a:pt x="25400" y="134620"/>
                  </a:moveTo>
                  <a:lnTo>
                    <a:pt x="25400" y="1443736"/>
                  </a:lnTo>
                  <a:lnTo>
                    <a:pt x="12700" y="1443736"/>
                  </a:lnTo>
                  <a:lnTo>
                    <a:pt x="25400" y="1443736"/>
                  </a:lnTo>
                  <a:cubicBezTo>
                    <a:pt x="25400" y="1503934"/>
                    <a:pt x="74930" y="1552956"/>
                    <a:pt x="136398" y="1552956"/>
                  </a:cubicBezTo>
                  <a:lnTo>
                    <a:pt x="11588750" y="1552956"/>
                  </a:lnTo>
                  <a:cubicBezTo>
                    <a:pt x="11650218" y="1552956"/>
                    <a:pt x="11699748" y="1503934"/>
                    <a:pt x="11699748" y="1443736"/>
                  </a:cubicBezTo>
                  <a:lnTo>
                    <a:pt x="11699748" y="134620"/>
                  </a:lnTo>
                  <a:cubicBezTo>
                    <a:pt x="11699748" y="74422"/>
                    <a:pt x="11650218" y="25400"/>
                    <a:pt x="11588750" y="25400"/>
                  </a:cubicBezTo>
                  <a:lnTo>
                    <a:pt x="136398" y="25400"/>
                  </a:lnTo>
                  <a:lnTo>
                    <a:pt x="136398" y="12700"/>
                  </a:lnTo>
                  <a:lnTo>
                    <a:pt x="136398" y="25400"/>
                  </a:lnTo>
                  <a:cubicBezTo>
                    <a:pt x="74930" y="25400"/>
                    <a:pt x="25400" y="74422"/>
                    <a:pt x="25400" y="134620"/>
                  </a:cubicBezTo>
                  <a:close/>
                </a:path>
              </a:pathLst>
            </a:custGeom>
            <a:solidFill>
              <a:srgbClr val="194A99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35" id="35"/>
          <p:cNvGrpSpPr/>
          <p:nvPr/>
        </p:nvGrpSpPr>
        <p:grpSpPr>
          <a:xfrm rot="0">
            <a:off x="8519071" y="7161014"/>
            <a:ext cx="76200" cy="1164729"/>
            <a:chOff x="0" y="0"/>
            <a:chExt cx="101600" cy="1552972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01600" cy="1552956"/>
            </a:xfrm>
            <a:custGeom>
              <a:avLst/>
              <a:gdLst/>
              <a:ahLst/>
              <a:cxnLst/>
              <a:rect r="r" b="b" t="t" l="l"/>
              <a:pathLst>
                <a:path h="1552956" w="101600">
                  <a:moveTo>
                    <a:pt x="0" y="50800"/>
                  </a:moveTo>
                  <a:cubicBezTo>
                    <a:pt x="0" y="22733"/>
                    <a:pt x="22733" y="0"/>
                    <a:pt x="50800" y="0"/>
                  </a:cubicBezTo>
                  <a:cubicBezTo>
                    <a:pt x="78867" y="0"/>
                    <a:pt x="101600" y="22733"/>
                    <a:pt x="101600" y="50800"/>
                  </a:cubicBezTo>
                  <a:lnTo>
                    <a:pt x="101600" y="1502156"/>
                  </a:lnTo>
                  <a:cubicBezTo>
                    <a:pt x="101600" y="1530223"/>
                    <a:pt x="78867" y="1552956"/>
                    <a:pt x="50800" y="1552956"/>
                  </a:cubicBezTo>
                  <a:cubicBezTo>
                    <a:pt x="22733" y="1552956"/>
                    <a:pt x="0" y="1530223"/>
                    <a:pt x="0" y="1502156"/>
                  </a:cubicBezTo>
                  <a:close/>
                </a:path>
              </a:pathLst>
            </a:custGeom>
            <a:solidFill>
              <a:srgbClr val="609DFF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37" id="37"/>
          <p:cNvSpPr txBox="true"/>
          <p:nvPr/>
        </p:nvSpPr>
        <p:spPr>
          <a:xfrm rot="0">
            <a:off x="8797081" y="7362825"/>
            <a:ext cx="2285702" cy="28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75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Fuel Efficiency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8797081" y="7783711"/>
            <a:ext cx="8313985" cy="340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Route selection prioritizing reduced fuel consumption and emissions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984498" y="8737104"/>
            <a:ext cx="16319004" cy="776883"/>
            <a:chOff x="0" y="0"/>
            <a:chExt cx="21758672" cy="1035843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21758656" cy="1035812"/>
            </a:xfrm>
            <a:custGeom>
              <a:avLst/>
              <a:gdLst/>
              <a:ahLst/>
              <a:cxnLst/>
              <a:rect r="r" b="b" t="t" l="l"/>
              <a:pathLst>
                <a:path h="1035812" w="21758656">
                  <a:moveTo>
                    <a:pt x="0" y="102362"/>
                  </a:moveTo>
                  <a:cubicBezTo>
                    <a:pt x="0" y="45847"/>
                    <a:pt x="45847" y="0"/>
                    <a:pt x="102362" y="0"/>
                  </a:cubicBezTo>
                  <a:lnTo>
                    <a:pt x="21656294" y="0"/>
                  </a:lnTo>
                  <a:cubicBezTo>
                    <a:pt x="21712808" y="0"/>
                    <a:pt x="21758656" y="45847"/>
                    <a:pt x="21758656" y="102362"/>
                  </a:cubicBezTo>
                  <a:lnTo>
                    <a:pt x="21758656" y="933450"/>
                  </a:lnTo>
                  <a:cubicBezTo>
                    <a:pt x="21758656" y="989965"/>
                    <a:pt x="21712808" y="1035812"/>
                    <a:pt x="21656294" y="1035812"/>
                  </a:cubicBezTo>
                  <a:lnTo>
                    <a:pt x="102362" y="1035812"/>
                  </a:lnTo>
                  <a:cubicBezTo>
                    <a:pt x="45847" y="1035812"/>
                    <a:pt x="0" y="989965"/>
                    <a:pt x="0" y="933450"/>
                  </a:cubicBezTo>
                  <a:close/>
                </a:path>
              </a:pathLst>
            </a:custGeom>
            <a:solidFill>
              <a:srgbClr val="001D4D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name="Group 41" id="41"/>
          <p:cNvGrpSpPr>
            <a:grpSpLocks noChangeAspect="true"/>
          </p:cNvGrpSpPr>
          <p:nvPr/>
        </p:nvGrpSpPr>
        <p:grpSpPr>
          <a:xfrm rot="0">
            <a:off x="1167259" y="9015115"/>
            <a:ext cx="228451" cy="182761"/>
            <a:chOff x="0" y="0"/>
            <a:chExt cx="304602" cy="243682"/>
          </a:xfrm>
        </p:grpSpPr>
        <p:sp>
          <p:nvSpPr>
            <p:cNvPr name="Freeform 42" id="42" descr="preencoded.png"/>
            <p:cNvSpPr/>
            <p:nvPr/>
          </p:nvSpPr>
          <p:spPr>
            <a:xfrm flipH="false" flipV="false" rot="0">
              <a:off x="0" y="0"/>
              <a:ext cx="304546" cy="243713"/>
            </a:xfrm>
            <a:custGeom>
              <a:avLst/>
              <a:gdLst/>
              <a:ahLst/>
              <a:cxnLst/>
              <a:rect r="r" b="b" t="t" l="l"/>
              <a:pathLst>
                <a:path h="243713" w="304546">
                  <a:moveTo>
                    <a:pt x="0" y="0"/>
                  </a:moveTo>
                  <a:lnTo>
                    <a:pt x="304546" y="0"/>
                  </a:lnTo>
                  <a:lnTo>
                    <a:pt x="304546" y="243713"/>
                  </a:lnTo>
                  <a:lnTo>
                    <a:pt x="0" y="2437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526" t="0" r="-544" b="12"/>
              </a:stretch>
            </a:blipFill>
          </p:spPr>
        </p:sp>
      </p:grpSp>
      <p:sp>
        <p:nvSpPr>
          <p:cNvPr name="TextBox 43" id="43"/>
          <p:cNvSpPr txBox="true"/>
          <p:nvPr/>
        </p:nvSpPr>
        <p:spPr>
          <a:xfrm rot="0">
            <a:off x="1578471" y="8917930"/>
            <a:ext cx="15542270" cy="340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49"/>
              </a:lnSpc>
            </a:pPr>
            <a:r>
              <a:rPr lang="en-US" sz="1437" b="true">
                <a:solidFill>
                  <a:srgbClr val="FFFFFF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Impact:</a:t>
            </a:r>
            <a:r>
              <a:rPr lang="en-US" sz="1437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 Organizations typically see 20-30% reduction in fuel costs and 25% improvement in on-time deliveries after implementing AI route optimization.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DAG7Bf_Sekc</dc:identifier>
  <dcterms:modified xsi:type="dcterms:W3CDTF">2011-08-01T06:04:30Z</dcterms:modified>
  <cp:revision>1</cp:revision>
  <dc:title>Internship_Completion_PPT_NeuroFleet_PAYAL SAHU</dc:title>
</cp:coreProperties>
</file>

<file path=docProps/thumbnail.jpeg>
</file>